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3"/>
  </p:notesMasterIdLst>
  <p:sldIdLst>
    <p:sldId id="272" r:id="rId2"/>
    <p:sldId id="317" r:id="rId3"/>
    <p:sldId id="352" r:id="rId4"/>
    <p:sldId id="286" r:id="rId5"/>
    <p:sldId id="287" r:id="rId6"/>
    <p:sldId id="331" r:id="rId7"/>
    <p:sldId id="327" r:id="rId8"/>
    <p:sldId id="289" r:id="rId9"/>
    <p:sldId id="332" r:id="rId10"/>
    <p:sldId id="353" r:id="rId11"/>
    <p:sldId id="276" r:id="rId12"/>
    <p:sldId id="333" r:id="rId13"/>
    <p:sldId id="343" r:id="rId14"/>
    <p:sldId id="344" r:id="rId15"/>
    <p:sldId id="345" r:id="rId16"/>
    <p:sldId id="346" r:id="rId17"/>
    <p:sldId id="357" r:id="rId18"/>
    <p:sldId id="358" r:id="rId19"/>
    <p:sldId id="359" r:id="rId20"/>
    <p:sldId id="360" r:id="rId21"/>
    <p:sldId id="361" r:id="rId22"/>
    <p:sldId id="356" r:id="rId23"/>
    <p:sldId id="347" r:id="rId24"/>
    <p:sldId id="348" r:id="rId25"/>
    <p:sldId id="349" r:id="rId26"/>
    <p:sldId id="354" r:id="rId27"/>
    <p:sldId id="335" r:id="rId28"/>
    <p:sldId id="336" r:id="rId29"/>
    <p:sldId id="338" r:id="rId30"/>
    <p:sldId id="339" r:id="rId31"/>
    <p:sldId id="355" r:id="rId32"/>
  </p:sldIdLst>
  <p:sldSz cx="9144000" cy="6858000" type="screen4x3"/>
  <p:notesSz cx="6858000" cy="9144000"/>
  <p:defaultTextStyle>
    <a:defPPr>
      <a:defRPr lang="en-US"/>
    </a:defPPr>
    <a:lvl1pPr algn="l" rtl="0" fontAlgn="base">
      <a:spcBef>
        <a:spcPct val="0"/>
      </a:spcBef>
      <a:spcAft>
        <a:spcPct val="0"/>
      </a:spcAft>
      <a:defRPr b="1" kern="1200">
        <a:solidFill>
          <a:schemeClr val="tx1"/>
        </a:solidFill>
        <a:latin typeface="Arial" pitchFamily="34" charset="0"/>
        <a:ea typeface="+mn-ea"/>
        <a:cs typeface="+mn-cs"/>
      </a:defRPr>
    </a:lvl1pPr>
    <a:lvl2pPr marL="457200" algn="l" rtl="0" fontAlgn="base">
      <a:spcBef>
        <a:spcPct val="0"/>
      </a:spcBef>
      <a:spcAft>
        <a:spcPct val="0"/>
      </a:spcAft>
      <a:defRPr b="1" kern="1200">
        <a:solidFill>
          <a:schemeClr val="tx1"/>
        </a:solidFill>
        <a:latin typeface="Arial" pitchFamily="34" charset="0"/>
        <a:ea typeface="+mn-ea"/>
        <a:cs typeface="+mn-cs"/>
      </a:defRPr>
    </a:lvl2pPr>
    <a:lvl3pPr marL="914400" algn="l" rtl="0" fontAlgn="base">
      <a:spcBef>
        <a:spcPct val="0"/>
      </a:spcBef>
      <a:spcAft>
        <a:spcPct val="0"/>
      </a:spcAft>
      <a:defRPr b="1" kern="1200">
        <a:solidFill>
          <a:schemeClr val="tx1"/>
        </a:solidFill>
        <a:latin typeface="Arial" pitchFamily="34" charset="0"/>
        <a:ea typeface="+mn-ea"/>
        <a:cs typeface="+mn-cs"/>
      </a:defRPr>
    </a:lvl3pPr>
    <a:lvl4pPr marL="1371600" algn="l" rtl="0" fontAlgn="base">
      <a:spcBef>
        <a:spcPct val="0"/>
      </a:spcBef>
      <a:spcAft>
        <a:spcPct val="0"/>
      </a:spcAft>
      <a:defRPr b="1" kern="1200">
        <a:solidFill>
          <a:schemeClr val="tx1"/>
        </a:solidFill>
        <a:latin typeface="Arial" pitchFamily="34" charset="0"/>
        <a:ea typeface="+mn-ea"/>
        <a:cs typeface="+mn-cs"/>
      </a:defRPr>
    </a:lvl4pPr>
    <a:lvl5pPr marL="1828800" algn="l" rtl="0" fontAlgn="base">
      <a:spcBef>
        <a:spcPct val="0"/>
      </a:spcBef>
      <a:spcAft>
        <a:spcPct val="0"/>
      </a:spcAft>
      <a:defRPr b="1" kern="1200">
        <a:solidFill>
          <a:schemeClr val="tx1"/>
        </a:solidFill>
        <a:latin typeface="Arial" pitchFamily="34" charset="0"/>
        <a:ea typeface="+mn-ea"/>
        <a:cs typeface="+mn-cs"/>
      </a:defRPr>
    </a:lvl5pPr>
    <a:lvl6pPr marL="2286000" algn="l" defTabSz="914400" rtl="0" eaLnBrk="1" latinLnBrk="0" hangingPunct="1">
      <a:defRPr b="1" kern="1200">
        <a:solidFill>
          <a:schemeClr val="tx1"/>
        </a:solidFill>
        <a:latin typeface="Arial" pitchFamily="34" charset="0"/>
        <a:ea typeface="+mn-ea"/>
        <a:cs typeface="+mn-cs"/>
      </a:defRPr>
    </a:lvl6pPr>
    <a:lvl7pPr marL="2743200" algn="l" defTabSz="914400" rtl="0" eaLnBrk="1" latinLnBrk="0" hangingPunct="1">
      <a:defRPr b="1" kern="1200">
        <a:solidFill>
          <a:schemeClr val="tx1"/>
        </a:solidFill>
        <a:latin typeface="Arial" pitchFamily="34" charset="0"/>
        <a:ea typeface="+mn-ea"/>
        <a:cs typeface="+mn-cs"/>
      </a:defRPr>
    </a:lvl7pPr>
    <a:lvl8pPr marL="3200400" algn="l" defTabSz="914400" rtl="0" eaLnBrk="1" latinLnBrk="0" hangingPunct="1">
      <a:defRPr b="1" kern="1200">
        <a:solidFill>
          <a:schemeClr val="tx1"/>
        </a:solidFill>
        <a:latin typeface="Arial" pitchFamily="34" charset="0"/>
        <a:ea typeface="+mn-ea"/>
        <a:cs typeface="+mn-cs"/>
      </a:defRPr>
    </a:lvl8pPr>
    <a:lvl9pPr marL="3657600" algn="l" defTabSz="914400" rtl="0" eaLnBrk="1" latinLnBrk="0" hangingPunct="1">
      <a:defRPr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99CCFF"/>
    <a:srgbClr val="A3FFFF"/>
    <a:srgbClr val="FF3300"/>
    <a:srgbClr val="0000FF"/>
    <a:srgbClr val="990033"/>
    <a:srgbClr val="FF66FF"/>
    <a:srgbClr val="FFCCFF"/>
    <a:srgbClr val="D1E8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244" autoAdjust="0"/>
    <p:restoredTop sz="88679" autoAdjust="0"/>
  </p:normalViewPr>
  <p:slideViewPr>
    <p:cSldViewPr>
      <p:cViewPr>
        <p:scale>
          <a:sx n="50" d="100"/>
          <a:sy n="50" d="100"/>
        </p:scale>
        <p:origin x="-1080" y="-72"/>
      </p:cViewPr>
      <p:guideLst>
        <p:guide orient="horz" pos="2160"/>
        <p:guide pos="2880"/>
      </p:guideLst>
    </p:cSldViewPr>
  </p:slideViewPr>
  <p:notesTextViewPr>
    <p:cViewPr>
      <p:scale>
        <a:sx n="66" d="100"/>
        <a:sy n="66" d="100"/>
      </p:scale>
      <p:origin x="0" y="0"/>
    </p:cViewPr>
  </p:notesTextViewPr>
  <p:sorterViewPr>
    <p:cViewPr>
      <p:scale>
        <a:sx n="66" d="100"/>
        <a:sy n="66" d="100"/>
      </p:scale>
      <p:origin x="0" y="294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3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Arial" pitchFamily="34" charset="0"/>
              </a:defRPr>
            </a:lvl1pPr>
          </a:lstStyle>
          <a:p>
            <a:pPr>
              <a:defRPr/>
            </a:pPr>
            <a:endParaRPr lang="en-US"/>
          </a:p>
        </p:txBody>
      </p:sp>
      <p:sp>
        <p:nvSpPr>
          <p:cNvPr id="1832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pitchFamily="34" charset="0"/>
              </a:defRPr>
            </a:lvl1pPr>
          </a:lstStyle>
          <a:p>
            <a:pPr>
              <a:defRPr/>
            </a:pPr>
            <a:endParaRPr lang="en-US"/>
          </a:p>
        </p:txBody>
      </p:sp>
      <p:sp>
        <p:nvSpPr>
          <p:cNvPr id="3379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33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33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Arial" pitchFamily="34" charset="0"/>
              </a:defRPr>
            </a:lvl1pPr>
          </a:lstStyle>
          <a:p>
            <a:pPr>
              <a:defRPr/>
            </a:pPr>
            <a:endParaRPr lang="en-US"/>
          </a:p>
        </p:txBody>
      </p:sp>
      <p:sp>
        <p:nvSpPr>
          <p:cNvPr id="1833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pitchFamily="34" charset="0"/>
              </a:defRPr>
            </a:lvl1pPr>
          </a:lstStyle>
          <a:p>
            <a:pPr>
              <a:defRPr/>
            </a:pPr>
            <a:fld id="{DAE01146-48BD-413E-96EF-4BFABBFE54A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3D4149-A4E7-44BC-9B08-393F3F8C8C51}" type="slidenum">
              <a:rPr lang="en-US"/>
              <a:pPr>
                <a:defRPr/>
              </a:pPr>
              <a:t>‹#›</a:t>
            </a:fld>
            <a:endParaRPr lang="en-US"/>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97460BE-2775-4B04-BE8A-7E4466090187}" type="slidenum">
              <a:rPr lang="en-US"/>
              <a:pPr>
                <a:defRPr/>
              </a:pPr>
              <a:t>‹#›</a:t>
            </a:fld>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994B71A-6C2C-4390-843A-EB737722F866}" type="slidenum">
              <a:rPr lang="en-US"/>
              <a:pPr>
                <a:defRPr/>
              </a:pPr>
              <a:t>‹#›</a:t>
            </a:fld>
            <a:endParaRPr lang="en-US"/>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A0B5B69-794E-4574-B4BD-C10DB0677DF0}" type="slidenum">
              <a:rPr lang="en-US"/>
              <a:pPr>
                <a:defRPr/>
              </a:pPr>
              <a:t>‹#›</a:t>
            </a:fld>
            <a:endParaRPr lang="en-US"/>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A800F0F8-2AEA-4AE6-97F3-07DEA1F3240D}" type="slidenum">
              <a:rPr lang="en-US"/>
              <a:pPr>
                <a:defRPr/>
              </a:pPr>
              <a:t>‹#›</a:t>
            </a:fld>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609F0F-BD0B-4D52-8C12-1B78A6F31484}" type="slidenum">
              <a:rPr lang="en-US"/>
              <a:pPr>
                <a:defRPr/>
              </a:pPr>
              <a:t>‹#›</a:t>
            </a:fld>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E094B3-B675-4FDF-9EE2-45C04C3287A0}" type="slidenum">
              <a:rPr lang="en-US"/>
              <a:pPr>
                <a:defRPr/>
              </a:pPr>
              <a:t>‹#›</a:t>
            </a:fld>
            <a:endParaRPr lang="en-US"/>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8FCCB4-E955-4600-B310-AB250BF53514}" type="slidenum">
              <a:rPr lang="en-US"/>
              <a:pPr>
                <a:defRPr/>
              </a:pPr>
              <a:t>‹#›</a:t>
            </a:fld>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7A226C6-0F21-49D1-A539-9A48D4AFFA2A}" type="slidenum">
              <a:rPr lang="en-US"/>
              <a:pPr>
                <a:defRPr/>
              </a:pPr>
              <a:t>‹#›</a:t>
            </a:fld>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2F4883D-BD00-4BB3-8D72-4E132044E2C4}" type="slidenum">
              <a:rPr lang="en-US"/>
              <a:pPr>
                <a:defRPr/>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122E98D-28A9-42D6-90D3-DE25539DA2A2}" type="slidenum">
              <a:rPr lang="en-US"/>
              <a:pPr>
                <a:defRPr/>
              </a:pPr>
              <a:t>‹#›</a:t>
            </a:fld>
            <a:endParaRPr lang="en-US"/>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36FDBE-0C4E-4CC9-BC8E-2C1682532F5A}" type="slidenum">
              <a:rPr lang="en-US"/>
              <a:pPr>
                <a:defRPr/>
              </a:pPr>
              <a:t>‹#›</a:t>
            </a:fld>
            <a:endParaRPr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0218C9E-0950-4D38-B63C-D3EEBE466B42}" type="slidenum">
              <a:rPr lang="en-US"/>
              <a:pPr>
                <a:defRPr/>
              </a:pPr>
              <a:t>‹#›</a:t>
            </a:fld>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04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Arial" pitchFamily="34" charset="0"/>
              </a:defRPr>
            </a:lvl1pPr>
          </a:lstStyle>
          <a:p>
            <a:pPr>
              <a:defRPr/>
            </a:pPr>
            <a:endParaRPr lang="en-US"/>
          </a:p>
        </p:txBody>
      </p:sp>
      <p:sp>
        <p:nvSpPr>
          <p:cNvPr id="21504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Arial" pitchFamily="34" charset="0"/>
              </a:defRPr>
            </a:lvl1pPr>
          </a:lstStyle>
          <a:p>
            <a:pPr>
              <a:defRPr/>
            </a:pPr>
            <a:endParaRPr lang="en-US"/>
          </a:p>
        </p:txBody>
      </p:sp>
      <p:sp>
        <p:nvSpPr>
          <p:cNvPr id="21504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Arial" pitchFamily="34" charset="0"/>
              </a:defRPr>
            </a:lvl1pPr>
          </a:lstStyle>
          <a:p>
            <a:pPr>
              <a:defRPr/>
            </a:pPr>
            <a:fld id="{52A4C4C2-F1F3-403F-BDE5-2BCA50A466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ransition spd="med"/>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9.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0.gi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0.gi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oleObject" Target="../embeddings/oleObject2.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oleObject" Target="../embeddings/oleObject3.bin"/><Relationship Id="rId9"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6.gif"/><Relationship Id="rId1" Type="http://schemas.openxmlformats.org/officeDocument/2006/relationships/slideLayout" Target="../slideLayouts/slideLayout12.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7.gif"/><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8.gif"/><Relationship Id="rId1" Type="http://schemas.openxmlformats.org/officeDocument/2006/relationships/slideLayout" Target="../slideLayouts/slideLayout12.xml"/><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9.gif"/><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4.xml.rels><?xml version="1.0" encoding="UTF-8" standalone="yes"?>
<Relationships xmlns="http://schemas.openxmlformats.org/package/2006/relationships"><Relationship Id="rId3" Type="http://schemas.openxmlformats.org/officeDocument/2006/relationships/image" Target="../media/image30.gif"/><Relationship Id="rId2" Type="http://schemas.openxmlformats.org/officeDocument/2006/relationships/hyperlink" Target="file:///C:\Documents%20and%20Settings\huy%20bao\MinhDuc\My%20Documents\power%20point\baiktm.ppt" TargetMode="Externa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19.jpeg"/></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9.gif"/><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slide" Target="slide11.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28.xml.rels><?xml version="1.0" encoding="UTF-8" standalone="yes"?>
<Relationships xmlns="http://schemas.openxmlformats.org/package/2006/relationships"><Relationship Id="rId3" Type="http://schemas.openxmlformats.org/officeDocument/2006/relationships/image" Target="../media/image33.gif"/><Relationship Id="rId2" Type="http://schemas.openxmlformats.org/officeDocument/2006/relationships/image" Target="../media/image32.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6.jpeg"/><Relationship Id="rId4" Type="http://schemas.openxmlformats.org/officeDocument/2006/relationships/image" Target="../media/image35.pn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gif"/><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2.jpeg"/><Relationship Id="rId7" Type="http://schemas.openxmlformats.org/officeDocument/2006/relationships/image" Target="../media/image16.jpeg"/><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5" descr="LP_BU"/>
          <p:cNvPicPr>
            <a:picLocks noChangeAspect="1" noChangeArrowheads="1"/>
          </p:cNvPicPr>
          <p:nvPr/>
        </p:nvPicPr>
        <p:blipFill>
          <a:blip r:embed="rId2"/>
          <a:srcRect/>
          <a:stretch>
            <a:fillRect/>
          </a:stretch>
        </p:blipFill>
        <p:spPr bwMode="auto">
          <a:xfrm>
            <a:off x="0" y="0"/>
            <a:ext cx="9144000" cy="6858000"/>
          </a:xfrm>
          <a:prstGeom prst="rect">
            <a:avLst/>
          </a:prstGeom>
          <a:noFill/>
          <a:ln w="76200" cmpd="tri">
            <a:solidFill>
              <a:srgbClr val="000000"/>
            </a:solidFill>
            <a:miter lim="800000"/>
            <a:headEnd/>
            <a:tailEnd/>
          </a:ln>
        </p:spPr>
      </p:pic>
      <p:sp>
        <p:nvSpPr>
          <p:cNvPr id="4099" name="Rectangle 2"/>
          <p:cNvSpPr>
            <a:spLocks noChangeArrowheads="1"/>
          </p:cNvSpPr>
          <p:nvPr/>
        </p:nvSpPr>
        <p:spPr bwMode="auto">
          <a:xfrm>
            <a:off x="0" y="0"/>
            <a:ext cx="184150" cy="369888"/>
          </a:xfrm>
          <a:prstGeom prst="rect">
            <a:avLst/>
          </a:prstGeom>
          <a:noFill/>
          <a:ln w="9525">
            <a:noFill/>
            <a:miter lim="800000"/>
            <a:headEnd/>
            <a:tailEnd/>
          </a:ln>
        </p:spPr>
        <p:txBody>
          <a:bodyPr wrap="none" anchor="ctr">
            <a:spAutoFit/>
          </a:bodyPr>
          <a:lstStyle/>
          <a:p>
            <a:endParaRPr lang="en-US"/>
          </a:p>
        </p:txBody>
      </p:sp>
      <p:sp>
        <p:nvSpPr>
          <p:cNvPr id="4100" name="Rectangle 4"/>
          <p:cNvSpPr>
            <a:spLocks noChangeArrowheads="1"/>
          </p:cNvSpPr>
          <p:nvPr/>
        </p:nvSpPr>
        <p:spPr bwMode="auto">
          <a:xfrm>
            <a:off x="0" y="0"/>
            <a:ext cx="184150" cy="369888"/>
          </a:xfrm>
          <a:prstGeom prst="rect">
            <a:avLst/>
          </a:prstGeom>
          <a:noFill/>
          <a:ln w="9525">
            <a:noFill/>
            <a:miter lim="800000"/>
            <a:headEnd/>
            <a:tailEnd/>
          </a:ln>
        </p:spPr>
        <p:txBody>
          <a:bodyPr wrap="none" anchor="ctr">
            <a:spAutoFit/>
          </a:bodyPr>
          <a:lstStyle/>
          <a:p>
            <a:endParaRPr lang="en-US"/>
          </a:p>
        </p:txBody>
      </p:sp>
      <p:sp>
        <p:nvSpPr>
          <p:cNvPr id="4101" name="Rectangle 6"/>
          <p:cNvSpPr>
            <a:spLocks noChangeArrowheads="1"/>
          </p:cNvSpPr>
          <p:nvPr/>
        </p:nvSpPr>
        <p:spPr bwMode="auto">
          <a:xfrm>
            <a:off x="0" y="0"/>
            <a:ext cx="184150" cy="369888"/>
          </a:xfrm>
          <a:prstGeom prst="rect">
            <a:avLst/>
          </a:prstGeom>
          <a:noFill/>
          <a:ln w="9525">
            <a:noFill/>
            <a:miter lim="800000"/>
            <a:headEnd/>
            <a:tailEnd/>
          </a:ln>
        </p:spPr>
        <p:txBody>
          <a:bodyPr wrap="none" anchor="ctr">
            <a:spAutoFit/>
          </a:bodyPr>
          <a:lstStyle/>
          <a:p>
            <a:endParaRPr lang="en-US"/>
          </a:p>
        </p:txBody>
      </p:sp>
      <p:pic>
        <p:nvPicPr>
          <p:cNvPr id="4102" name="Picture 11" descr="01021977"/>
          <p:cNvPicPr>
            <a:picLocks noChangeAspect="1" noChangeArrowheads="1"/>
          </p:cNvPicPr>
          <p:nvPr/>
        </p:nvPicPr>
        <p:blipFill>
          <a:blip r:embed="rId3"/>
          <a:srcRect/>
          <a:stretch>
            <a:fillRect/>
          </a:stretch>
        </p:blipFill>
        <p:spPr bwMode="auto">
          <a:xfrm>
            <a:off x="990600" y="0"/>
            <a:ext cx="9144000" cy="6858000"/>
          </a:xfrm>
          <a:prstGeom prst="rect">
            <a:avLst/>
          </a:prstGeom>
          <a:noFill/>
          <a:ln w="9525">
            <a:noFill/>
            <a:miter lim="800000"/>
            <a:headEnd/>
            <a:tailEnd/>
          </a:ln>
        </p:spPr>
      </p:pic>
      <p:sp>
        <p:nvSpPr>
          <p:cNvPr id="4103" name="Rectangle 13"/>
          <p:cNvSpPr>
            <a:spLocks noChangeArrowheads="1"/>
          </p:cNvSpPr>
          <p:nvPr/>
        </p:nvSpPr>
        <p:spPr bwMode="auto">
          <a:xfrm>
            <a:off x="3200400" y="838200"/>
            <a:ext cx="4267200" cy="2667000"/>
          </a:xfrm>
          <a:prstGeom prst="rect">
            <a:avLst/>
          </a:prstGeom>
          <a:solidFill>
            <a:schemeClr val="bg1"/>
          </a:solidFill>
          <a:ln w="9525">
            <a:noFill/>
            <a:miter lim="800000"/>
            <a:headEnd/>
            <a:tailEnd/>
          </a:ln>
        </p:spPr>
        <p:txBody>
          <a:bodyPr wrap="none" anchor="ctr"/>
          <a:lstStyle/>
          <a:p>
            <a:endParaRPr lang="en-US"/>
          </a:p>
        </p:txBody>
      </p:sp>
      <p:sp>
        <p:nvSpPr>
          <p:cNvPr id="129047" name="WordArt 23"/>
          <p:cNvSpPr>
            <a:spLocks noChangeArrowheads="1" noChangeShapeType="1" noTextEdit="1"/>
          </p:cNvSpPr>
          <p:nvPr/>
        </p:nvSpPr>
        <p:spPr bwMode="auto">
          <a:xfrm>
            <a:off x="3429000" y="1600200"/>
            <a:ext cx="4648200" cy="457200"/>
          </a:xfrm>
          <a:prstGeom prst="rect">
            <a:avLst/>
          </a:prstGeom>
        </p:spPr>
        <p:txBody>
          <a:bodyPr wrap="none" fromWordArt="1">
            <a:prstTxWarp prst="textPlain">
              <a:avLst>
                <a:gd name="adj" fmla="val 49694"/>
              </a:avLst>
            </a:prstTxWarp>
          </a:bodyPr>
          <a:lstStyle/>
          <a:p>
            <a:pPr algn="ctr"/>
            <a:r>
              <a:rPr lang="vi-VN" sz="3600" kern="10">
                <a:ln w="9525">
                  <a:solidFill>
                    <a:srgbClr val="3333FF"/>
                  </a:solidFill>
                  <a:round/>
                  <a:headEnd/>
                  <a:tailEnd/>
                </a:ln>
                <a:solidFill>
                  <a:schemeClr val="tx2"/>
                </a:solidFill>
                <a:effectLst>
                  <a:outerShdw dist="45791" dir="2021404" algn="ctr" rotWithShape="0">
                    <a:srgbClr val="B2B2B2">
                      <a:alpha val="79999"/>
                    </a:srgbClr>
                  </a:outerShdw>
                </a:effectLst>
                <a:latin typeface="Arial"/>
                <a:cs typeface="Arial"/>
              </a:rPr>
              <a:t>TỪ BÀI TOÁN ĐẾN CHƯƠNG TRÌNH</a:t>
            </a:r>
            <a:endParaRPr lang="en-US" sz="3600" kern="10">
              <a:ln w="9525">
                <a:solidFill>
                  <a:srgbClr val="3333FF"/>
                </a:solidFill>
                <a:round/>
                <a:headEnd/>
                <a:tailEnd/>
              </a:ln>
              <a:solidFill>
                <a:schemeClr val="tx2"/>
              </a:solidFill>
              <a:effectLst>
                <a:outerShdw dist="45791" dir="2021404" algn="ctr" rotWithShape="0">
                  <a:srgbClr val="B2B2B2">
                    <a:alpha val="79999"/>
                  </a:srgbClr>
                </a:outerShdw>
              </a:effectLst>
              <a:latin typeface="Arial"/>
              <a:cs typeface="Arial"/>
            </a:endParaRPr>
          </a:p>
        </p:txBody>
      </p:sp>
      <p:sp>
        <p:nvSpPr>
          <p:cNvPr id="129048" name="WordArt 24"/>
          <p:cNvSpPr>
            <a:spLocks noChangeArrowheads="1" noChangeShapeType="1" noTextEdit="1"/>
          </p:cNvSpPr>
          <p:nvPr/>
        </p:nvSpPr>
        <p:spPr bwMode="auto">
          <a:xfrm>
            <a:off x="5181600" y="990600"/>
            <a:ext cx="990600" cy="304800"/>
          </a:xfrm>
          <a:prstGeom prst="rect">
            <a:avLst/>
          </a:prstGeom>
        </p:spPr>
        <p:txBody>
          <a:bodyPr wrap="none" fromWordArt="1">
            <a:prstTxWarp prst="textPlain">
              <a:avLst>
                <a:gd name="adj" fmla="val 41185"/>
              </a:avLst>
            </a:prstTxWarp>
          </a:bodyPr>
          <a:lstStyle/>
          <a:p>
            <a:pPr algn="ctr"/>
            <a:r>
              <a:rPr lang="en-US" sz="2000" kern="10">
                <a:ln w="9525">
                  <a:solidFill>
                    <a:srgbClr val="000000"/>
                  </a:solidFill>
                  <a:round/>
                  <a:headEnd/>
                  <a:tailEnd/>
                </a:ln>
                <a:solidFill>
                  <a:srgbClr val="FF9966"/>
                </a:solidFill>
                <a:latin typeface="Arial"/>
                <a:cs typeface="Arial"/>
              </a:rPr>
              <a:t>Bài 5</a:t>
            </a:r>
          </a:p>
        </p:txBody>
      </p:sp>
      <p:sp>
        <p:nvSpPr>
          <p:cNvPr id="129049" name="Rectangle 25"/>
          <p:cNvSpPr>
            <a:spLocks noChangeArrowheads="1"/>
          </p:cNvSpPr>
          <p:nvPr/>
        </p:nvSpPr>
        <p:spPr bwMode="auto">
          <a:xfrm>
            <a:off x="3657600" y="3505200"/>
            <a:ext cx="2651125" cy="381000"/>
          </a:xfrm>
          <a:prstGeom prst="rect">
            <a:avLst/>
          </a:prstGeom>
          <a:noFill/>
          <a:ln w="9525">
            <a:noFill/>
            <a:miter lim="800000"/>
            <a:headEnd/>
            <a:tailEnd/>
          </a:ln>
        </p:spPr>
        <p:txBody>
          <a:bodyPr wrap="none" anchor="ctr"/>
          <a:lstStyle/>
          <a:p>
            <a:r>
              <a:rPr lang="en-US" sz="2000" b="0"/>
              <a:t>3. Thuật toán và mô tả thuật toán</a:t>
            </a:r>
          </a:p>
        </p:txBody>
      </p:sp>
      <p:sp>
        <p:nvSpPr>
          <p:cNvPr id="129050" name="Rectangle 26"/>
          <p:cNvSpPr>
            <a:spLocks noChangeArrowheads="1"/>
          </p:cNvSpPr>
          <p:nvPr/>
        </p:nvSpPr>
        <p:spPr bwMode="auto">
          <a:xfrm>
            <a:off x="3657600" y="3124200"/>
            <a:ext cx="3101975" cy="381000"/>
          </a:xfrm>
          <a:prstGeom prst="rect">
            <a:avLst/>
          </a:prstGeom>
          <a:noFill/>
          <a:ln w="9525">
            <a:noFill/>
            <a:miter lim="800000"/>
            <a:headEnd/>
            <a:tailEnd/>
          </a:ln>
        </p:spPr>
        <p:txBody>
          <a:bodyPr wrap="none" anchor="ctr"/>
          <a:lstStyle/>
          <a:p>
            <a:r>
              <a:rPr lang="en-US" sz="2000" b="0"/>
              <a:t>2. Quá trình giải bài toán trên máy tính?</a:t>
            </a:r>
          </a:p>
        </p:txBody>
      </p:sp>
      <p:sp>
        <p:nvSpPr>
          <p:cNvPr id="129051" name="Rectangle 27"/>
          <p:cNvSpPr>
            <a:spLocks noChangeArrowheads="1"/>
          </p:cNvSpPr>
          <p:nvPr/>
        </p:nvSpPr>
        <p:spPr bwMode="auto">
          <a:xfrm>
            <a:off x="3657600" y="2667000"/>
            <a:ext cx="2590800" cy="457200"/>
          </a:xfrm>
          <a:prstGeom prst="rect">
            <a:avLst/>
          </a:prstGeom>
          <a:noFill/>
          <a:ln w="9525">
            <a:noFill/>
            <a:miter lim="800000"/>
            <a:headEnd/>
            <a:tailEnd/>
          </a:ln>
        </p:spPr>
        <p:txBody>
          <a:bodyPr wrap="none" anchor="ctr"/>
          <a:lstStyle/>
          <a:p>
            <a:r>
              <a:rPr lang="en-US" sz="2000" b="0"/>
              <a:t>1. Bài toán và xác </a:t>
            </a:r>
            <a:r>
              <a:rPr lang="vi-VN" sz="2000" b="0"/>
              <a:t>đ</a:t>
            </a:r>
            <a:r>
              <a:rPr lang="en-US" sz="2000" b="0"/>
              <a:t>ịnh bài toán là gì?</a:t>
            </a:r>
          </a:p>
        </p:txBody>
      </p:sp>
      <p:sp>
        <p:nvSpPr>
          <p:cNvPr id="129052" name="Rectangle 28"/>
          <p:cNvSpPr>
            <a:spLocks noChangeArrowheads="1"/>
          </p:cNvSpPr>
          <p:nvPr/>
        </p:nvSpPr>
        <p:spPr bwMode="auto">
          <a:xfrm>
            <a:off x="3657600" y="3886200"/>
            <a:ext cx="4343400" cy="381000"/>
          </a:xfrm>
          <a:prstGeom prst="rect">
            <a:avLst/>
          </a:prstGeom>
          <a:noFill/>
          <a:ln w="9525">
            <a:noFill/>
            <a:miter lim="800000"/>
            <a:headEnd/>
            <a:tailEnd/>
          </a:ln>
        </p:spPr>
        <p:txBody>
          <a:bodyPr wrap="none" anchor="ctr"/>
          <a:lstStyle/>
          <a:p>
            <a:r>
              <a:rPr lang="en-US" sz="2000" b="0"/>
              <a:t>4. Một số ví dụ về thuật toán</a:t>
            </a:r>
          </a:p>
        </p:txBody>
      </p:sp>
      <p:sp>
        <p:nvSpPr>
          <p:cNvPr id="4110" name="WordArt 31"/>
          <p:cNvSpPr>
            <a:spLocks noChangeArrowheads="1" noChangeShapeType="1" noTextEdit="1"/>
          </p:cNvSpPr>
          <p:nvPr/>
        </p:nvSpPr>
        <p:spPr bwMode="auto">
          <a:xfrm rot="5400000">
            <a:off x="-2400300" y="2400300"/>
            <a:ext cx="5867400" cy="1066800"/>
          </a:xfrm>
          <a:prstGeom prst="rect">
            <a:avLst/>
          </a:prstGeom>
        </p:spPr>
        <p:txBody>
          <a:bodyPr vert="wordArtVert" wrap="none" fromWordArt="1">
            <a:prstTxWarp prst="textPlain">
              <a:avLst>
                <a:gd name="adj" fmla="val 50000"/>
              </a:avLst>
            </a:prstTxWarp>
            <a:scene3d>
              <a:camera prst="legacyPerspectiveFront">
                <a:rot lat="20639995" lon="20699994" rev="0"/>
              </a:camera>
              <a:lightRig rig="legacyNormal3" dir="l"/>
            </a:scene3d>
            <a:sp3d extrusionH="201600" prstMaterial="legacyPlastic">
              <a:extrusionClr>
                <a:srgbClr val="FF9966"/>
              </a:extrusionClr>
            </a:sp3d>
          </a:bodyPr>
          <a:lstStyle/>
          <a:p>
            <a:pPr algn="ctr" fontAlgn="auto"/>
            <a:r>
              <a:rPr lang="en-US" sz="3600" kern="10">
                <a:ln w="9525">
                  <a:round/>
                  <a:headEnd/>
                  <a:tailEnd/>
                </a:ln>
                <a:gradFill rotWithShape="1">
                  <a:gsLst>
                    <a:gs pos="0">
                      <a:srgbClr val="FFFFFF"/>
                    </a:gs>
                    <a:gs pos="50000">
                      <a:srgbClr val="FF9966"/>
                    </a:gs>
                    <a:gs pos="100000">
                      <a:srgbClr val="FFFFFF"/>
                    </a:gs>
                  </a:gsLst>
                  <a:lin ang="5400000" scaled="1"/>
                </a:gradFill>
                <a:latin typeface="Arial"/>
                <a:cs typeface="Arial"/>
              </a:rPr>
              <a:t>TIN HỌC 8</a:t>
            </a:r>
          </a:p>
        </p:txBody>
      </p:sp>
      <p:pic>
        <p:nvPicPr>
          <p:cNvPr id="4111" name="Picture 37" descr="maytinh1"/>
          <p:cNvPicPr>
            <a:picLocks noChangeAspect="1" noChangeArrowheads="1"/>
          </p:cNvPicPr>
          <p:nvPr/>
        </p:nvPicPr>
        <p:blipFill>
          <a:blip r:embed="rId4"/>
          <a:srcRect/>
          <a:stretch>
            <a:fillRect/>
          </a:stretch>
        </p:blipFill>
        <p:spPr bwMode="auto">
          <a:xfrm>
            <a:off x="4876800" y="4546600"/>
            <a:ext cx="1752600" cy="1173163"/>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9048"/>
                                        </p:tgtEl>
                                        <p:attrNameLst>
                                          <p:attrName>style.visibility</p:attrName>
                                        </p:attrNameLst>
                                      </p:cBhvr>
                                      <p:to>
                                        <p:strVal val="visible"/>
                                      </p:to>
                                    </p:set>
                                    <p:animEffect transition="in" filter="dissolve">
                                      <p:cBhvr>
                                        <p:cTn id="7" dur="1000"/>
                                        <p:tgtEl>
                                          <p:spTgt spid="12904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29047"/>
                                        </p:tgtEl>
                                        <p:attrNameLst>
                                          <p:attrName>style.visibility</p:attrName>
                                        </p:attrNameLst>
                                      </p:cBhvr>
                                      <p:to>
                                        <p:strVal val="visible"/>
                                      </p:to>
                                    </p:set>
                                    <p:animEffect transition="in" filter="dissolve">
                                      <p:cBhvr>
                                        <p:cTn id="10" dur="1000"/>
                                        <p:tgtEl>
                                          <p:spTgt spid="129047"/>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29051"/>
                                        </p:tgtEl>
                                        <p:attrNameLst>
                                          <p:attrName>style.visibility</p:attrName>
                                        </p:attrNameLst>
                                      </p:cBhvr>
                                      <p:to>
                                        <p:strVal val="visible"/>
                                      </p:to>
                                    </p:set>
                                    <p:animEffect transition="in" filter="checkerboard(across)">
                                      <p:cBhvr>
                                        <p:cTn id="15" dur="1000"/>
                                        <p:tgtEl>
                                          <p:spTgt spid="129051"/>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129050"/>
                                        </p:tgtEl>
                                        <p:attrNameLst>
                                          <p:attrName>style.visibility</p:attrName>
                                        </p:attrNameLst>
                                      </p:cBhvr>
                                      <p:to>
                                        <p:strVal val="visible"/>
                                      </p:to>
                                    </p:set>
                                    <p:animEffect transition="in" filter="checkerboard(across)">
                                      <p:cBhvr>
                                        <p:cTn id="20" dur="1000"/>
                                        <p:tgtEl>
                                          <p:spTgt spid="129050"/>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129049"/>
                                        </p:tgtEl>
                                        <p:attrNameLst>
                                          <p:attrName>style.visibility</p:attrName>
                                        </p:attrNameLst>
                                      </p:cBhvr>
                                      <p:to>
                                        <p:strVal val="visible"/>
                                      </p:to>
                                    </p:set>
                                    <p:animEffect transition="in" filter="checkerboard(across)">
                                      <p:cBhvr>
                                        <p:cTn id="25" dur="1000"/>
                                        <p:tgtEl>
                                          <p:spTgt spid="129049"/>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129052"/>
                                        </p:tgtEl>
                                        <p:attrNameLst>
                                          <p:attrName>style.visibility</p:attrName>
                                        </p:attrNameLst>
                                      </p:cBhvr>
                                      <p:to>
                                        <p:strVal val="visible"/>
                                      </p:to>
                                    </p:set>
                                    <p:animEffect transition="in" filter="checkerboard(across)">
                                      <p:cBhvr>
                                        <p:cTn id="30" dur="1000"/>
                                        <p:tgtEl>
                                          <p:spTgt spid="129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47" grpId="0" animBg="1"/>
      <p:bldP spid="129048" grpId="0" animBg="1"/>
      <p:bldP spid="129049" grpId="0"/>
      <p:bldP spid="129050" grpId="0"/>
      <p:bldP spid="129051" grpId="0"/>
      <p:bldP spid="12905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5"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1028" name="Picture 6"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271367" name="AutoShape 7"/>
          <p:cNvSpPr>
            <a:spLocks noChangeArrowheads="1"/>
          </p:cNvSpPr>
          <p:nvPr/>
        </p:nvSpPr>
        <p:spPr bwMode="auto">
          <a:xfrm>
            <a:off x="228600" y="838200"/>
            <a:ext cx="762000" cy="685800"/>
          </a:xfrm>
          <a:prstGeom prst="star8">
            <a:avLst>
              <a:gd name="adj" fmla="val 38250"/>
            </a:avLst>
          </a:prstGeom>
          <a:gradFill rotWithShape="1">
            <a:gsLst>
              <a:gs pos="0">
                <a:schemeClr val="bg1"/>
              </a:gs>
              <a:gs pos="100000">
                <a:srgbClr val="FF66FF"/>
              </a:gs>
            </a:gsLst>
            <a:path path="shape">
              <a:fillToRect l="50000" t="50000" r="50000" b="50000"/>
            </a:path>
          </a:gradFill>
          <a:ln w="9525">
            <a:solidFill>
              <a:schemeClr val="tx1"/>
            </a:solidFill>
            <a:miter lim="800000"/>
            <a:headEnd/>
            <a:tailEnd/>
          </a:ln>
        </p:spPr>
        <p:txBody>
          <a:bodyPr wrap="none" anchor="ctr"/>
          <a:lstStyle/>
          <a:p>
            <a:pPr algn="ctr"/>
            <a:r>
              <a:rPr lang="en-US"/>
              <a:t>VD3</a:t>
            </a:r>
          </a:p>
        </p:txBody>
      </p:sp>
      <p:sp>
        <p:nvSpPr>
          <p:cNvPr id="271368" name="Text Box 8"/>
          <p:cNvSpPr txBox="1">
            <a:spLocks noChangeArrowheads="1"/>
          </p:cNvSpPr>
          <p:nvPr/>
        </p:nvSpPr>
        <p:spPr bwMode="auto">
          <a:xfrm>
            <a:off x="1143000" y="990600"/>
            <a:ext cx="7696200" cy="1016000"/>
          </a:xfrm>
          <a:prstGeom prst="rect">
            <a:avLst/>
          </a:prstGeom>
          <a:noFill/>
          <a:ln w="9525">
            <a:noFill/>
            <a:miter lim="800000"/>
            <a:headEnd/>
            <a:tailEnd/>
          </a:ln>
        </p:spPr>
        <p:txBody>
          <a:bodyPr>
            <a:spAutoFit/>
          </a:bodyPr>
          <a:lstStyle/>
          <a:p>
            <a:pPr>
              <a:spcBef>
                <a:spcPct val="50000"/>
              </a:spcBef>
            </a:pPr>
            <a:r>
              <a:rPr lang="en-US" sz="2400">
                <a:solidFill>
                  <a:srgbClr val="0000FF"/>
                </a:solidFill>
              </a:rPr>
              <a:t>Thuật toán giải ph</a:t>
            </a:r>
            <a:r>
              <a:rPr lang="vi-VN" sz="2400">
                <a:solidFill>
                  <a:srgbClr val="0000FF"/>
                </a:solidFill>
              </a:rPr>
              <a:t>ươ</a:t>
            </a:r>
            <a:r>
              <a:rPr lang="en-US" sz="2400">
                <a:solidFill>
                  <a:srgbClr val="0000FF"/>
                </a:solidFill>
              </a:rPr>
              <a:t>ng trình bậc nhất tổng quát</a:t>
            </a:r>
          </a:p>
          <a:p>
            <a:pPr algn="ctr">
              <a:spcBef>
                <a:spcPct val="50000"/>
              </a:spcBef>
            </a:pPr>
            <a:r>
              <a:rPr lang="en-US" sz="2400">
                <a:solidFill>
                  <a:srgbClr val="FF3300"/>
                </a:solidFill>
              </a:rPr>
              <a:t>bx + c = 0</a:t>
            </a:r>
          </a:p>
        </p:txBody>
      </p:sp>
      <p:grpSp>
        <p:nvGrpSpPr>
          <p:cNvPr id="2" name="Group 10"/>
          <p:cNvGrpSpPr>
            <a:grpSpLocks/>
          </p:cNvGrpSpPr>
          <p:nvPr/>
        </p:nvGrpSpPr>
        <p:grpSpPr bwMode="auto">
          <a:xfrm>
            <a:off x="1295400" y="2362200"/>
            <a:ext cx="6775450" cy="3638550"/>
            <a:chOff x="816" y="1632"/>
            <a:chExt cx="4268" cy="2292"/>
          </a:xfrm>
        </p:grpSpPr>
        <p:sp>
          <p:nvSpPr>
            <p:cNvPr id="1032" name="Text Box 4"/>
            <p:cNvSpPr txBox="1">
              <a:spLocks noChangeArrowheads="1"/>
            </p:cNvSpPr>
            <p:nvPr/>
          </p:nvSpPr>
          <p:spPr bwMode="auto">
            <a:xfrm>
              <a:off x="816" y="1632"/>
              <a:ext cx="4268" cy="2292"/>
            </a:xfrm>
            <a:prstGeom prst="rect">
              <a:avLst/>
            </a:prstGeom>
            <a:noFill/>
            <a:ln w="9525">
              <a:noFill/>
              <a:miter lim="800000"/>
              <a:headEnd/>
              <a:tailEnd/>
            </a:ln>
          </p:spPr>
          <p:txBody>
            <a:bodyPr>
              <a:spAutoFit/>
            </a:bodyPr>
            <a:lstStyle/>
            <a:p>
              <a:pPr marL="1143000" indent="-1143000">
                <a:lnSpc>
                  <a:spcPct val="120000"/>
                </a:lnSpc>
              </a:pPr>
              <a:r>
                <a:rPr lang="en-US" sz="2400">
                  <a:solidFill>
                    <a:srgbClr val="3333FF"/>
                  </a:solidFill>
                </a:rPr>
                <a:t>B</a:t>
              </a:r>
              <a:r>
                <a:rPr lang="vi-VN" sz="2400">
                  <a:solidFill>
                    <a:srgbClr val="3333FF"/>
                  </a:solidFill>
                </a:rPr>
                <a:t>ư</a:t>
              </a:r>
              <a:r>
                <a:rPr lang="en-US" sz="2400">
                  <a:solidFill>
                    <a:srgbClr val="3333FF"/>
                  </a:solidFill>
                </a:rPr>
                <a:t>ớc 1:</a:t>
              </a:r>
              <a:r>
                <a:rPr lang="en-US" sz="2400"/>
                <a:t>  Nếu b = 0 chuyển tới b</a:t>
              </a:r>
              <a:r>
                <a:rPr lang="vi-VN" sz="2400"/>
                <a:t>ư</a:t>
              </a:r>
              <a:r>
                <a:rPr lang="en-US" sz="2400"/>
                <a:t>ớc 3;</a:t>
              </a:r>
            </a:p>
            <a:p>
              <a:pPr marL="1143000" indent="-1143000">
                <a:lnSpc>
                  <a:spcPct val="120000"/>
                </a:lnSpc>
              </a:pPr>
              <a:r>
                <a:rPr lang="en-US" sz="2400">
                  <a:solidFill>
                    <a:srgbClr val="3333FF"/>
                  </a:solidFill>
                </a:rPr>
                <a:t>B</a:t>
              </a:r>
              <a:r>
                <a:rPr lang="vi-VN" sz="2400">
                  <a:solidFill>
                    <a:srgbClr val="3333FF"/>
                  </a:solidFill>
                </a:rPr>
                <a:t>ư</a:t>
              </a:r>
              <a:r>
                <a:rPr lang="en-US" sz="2400">
                  <a:solidFill>
                    <a:srgbClr val="3333FF"/>
                  </a:solidFill>
                </a:rPr>
                <a:t>ớc 2:</a:t>
              </a:r>
              <a:r>
                <a:rPr lang="en-US" sz="2400"/>
                <a:t> Tính nghiệm của ph</a:t>
              </a:r>
              <a:r>
                <a:rPr lang="vi-VN" sz="2400"/>
                <a:t>ươ</a:t>
              </a:r>
              <a:r>
                <a:rPr lang="en-US" sz="2400"/>
                <a:t>ng trình x =        rồi  chuyển tới b</a:t>
              </a:r>
              <a:r>
                <a:rPr lang="vi-VN" sz="2400"/>
                <a:t>ư</a:t>
              </a:r>
              <a:r>
                <a:rPr lang="en-US" sz="2400"/>
                <a:t>ớc 4;</a:t>
              </a:r>
            </a:p>
            <a:p>
              <a:pPr marL="1143000" indent="-1143000">
                <a:lnSpc>
                  <a:spcPct val="120000"/>
                </a:lnSpc>
              </a:pPr>
              <a:r>
                <a:rPr lang="en-US" sz="2400">
                  <a:solidFill>
                    <a:srgbClr val="3333FF"/>
                  </a:solidFill>
                </a:rPr>
                <a:t>B</a:t>
              </a:r>
              <a:r>
                <a:rPr lang="vi-VN" sz="2400">
                  <a:solidFill>
                    <a:srgbClr val="3333FF"/>
                  </a:solidFill>
                </a:rPr>
                <a:t>ư</a:t>
              </a:r>
              <a:r>
                <a:rPr lang="en-US" sz="2400">
                  <a:solidFill>
                    <a:srgbClr val="3333FF"/>
                  </a:solidFill>
                </a:rPr>
                <a:t>ớc 3:</a:t>
              </a:r>
              <a:r>
                <a:rPr lang="en-US" sz="2400"/>
                <a:t> Nếu c</a:t>
              </a:r>
              <a:r>
                <a:rPr lang="en-US" sz="2400">
                  <a:sym typeface="Symbol" pitchFamily="18" charset="2"/>
                </a:rPr>
                <a:t></a:t>
              </a:r>
              <a:r>
                <a:rPr lang="en-US" sz="2400"/>
                <a:t> 0 thông báo ph</a:t>
              </a:r>
              <a:r>
                <a:rPr lang="vi-VN" sz="2400"/>
                <a:t>ươ</a:t>
              </a:r>
              <a:r>
                <a:rPr lang="en-US" sz="2400"/>
                <a:t>ng trình vô   	   nghiệm, ng</a:t>
              </a:r>
              <a:r>
                <a:rPr lang="vi-VN" sz="2400"/>
                <a:t>ư</a:t>
              </a:r>
              <a:r>
                <a:rPr lang="en-US" sz="2400"/>
                <a:t>ợc lại (c = 0) thông báo 	     ph</a:t>
              </a:r>
              <a:r>
                <a:rPr lang="vi-VN" sz="2400"/>
                <a:t>ươ</a:t>
              </a:r>
              <a:r>
                <a:rPr lang="en-US" sz="2400"/>
                <a:t>ng trình vô số nghiệm.</a:t>
              </a:r>
            </a:p>
            <a:p>
              <a:pPr marL="1143000" indent="-1143000">
                <a:lnSpc>
                  <a:spcPct val="120000"/>
                </a:lnSpc>
              </a:pPr>
              <a:r>
                <a:rPr lang="en-US" sz="2400">
                  <a:solidFill>
                    <a:srgbClr val="3333FF"/>
                  </a:solidFill>
                </a:rPr>
                <a:t>B</a:t>
              </a:r>
              <a:r>
                <a:rPr lang="vi-VN" sz="2400">
                  <a:solidFill>
                    <a:srgbClr val="3333FF"/>
                  </a:solidFill>
                </a:rPr>
                <a:t>ư</a:t>
              </a:r>
              <a:r>
                <a:rPr lang="en-US" sz="2400">
                  <a:solidFill>
                    <a:srgbClr val="3333FF"/>
                  </a:solidFill>
                </a:rPr>
                <a:t>ớc 4:</a:t>
              </a:r>
              <a:r>
                <a:rPr lang="en-US" sz="2400"/>
                <a:t> Kết thúc thuật toán.</a:t>
              </a:r>
            </a:p>
          </p:txBody>
        </p:sp>
        <p:graphicFrame>
          <p:nvGraphicFramePr>
            <p:cNvPr id="1026" name="Object 9"/>
            <p:cNvGraphicFramePr>
              <a:graphicFrameLocks noChangeAspect="1"/>
            </p:cNvGraphicFramePr>
            <p:nvPr/>
          </p:nvGraphicFramePr>
          <p:xfrm>
            <a:off x="4603" y="1824"/>
            <a:ext cx="341" cy="528"/>
          </p:xfrm>
          <a:graphic>
            <a:graphicData uri="http://schemas.openxmlformats.org/presentationml/2006/ole">
              <p:oleObj spid="_x0000_s1026" name="Equation" r:id="rId5" imgW="253800" imgH="393480" progId="Equation.3">
                <p:embed/>
              </p:oleObj>
            </a:graphicData>
          </a:graphic>
        </p:graphicFrame>
      </p:gr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713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7" presetClass="entr" presetSubtype="0" fill="hold" grpId="0" nodeType="clickEffect">
                                  <p:stCondLst>
                                    <p:cond delay="0"/>
                                  </p:stCondLst>
                                  <p:iterate type="lt">
                                    <p:tmPct val="50000"/>
                                  </p:iterate>
                                  <p:childTnLst>
                                    <p:set>
                                      <p:cBhvr>
                                        <p:cTn id="10" dur="1" fill="hold">
                                          <p:stCondLst>
                                            <p:cond delay="0"/>
                                          </p:stCondLst>
                                        </p:cTn>
                                        <p:tgtEl>
                                          <p:spTgt spid="271368"/>
                                        </p:tgtEl>
                                        <p:attrNameLst>
                                          <p:attrName>style.visibility</p:attrName>
                                        </p:attrNameLst>
                                      </p:cBhvr>
                                      <p:to>
                                        <p:strVal val="visible"/>
                                      </p:to>
                                    </p:set>
                                    <p:anim calcmode="discrete" valueType="clr">
                                      <p:cBhvr override="childStyle">
                                        <p:cTn id="11" dur="80"/>
                                        <p:tgtEl>
                                          <p:spTgt spid="271368"/>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271368"/>
                                        </p:tgtEl>
                                        <p:attrNameLst>
                                          <p:attrName>fillcolor</p:attrName>
                                        </p:attrNameLst>
                                      </p:cBhvr>
                                      <p:tavLst>
                                        <p:tav tm="0">
                                          <p:val>
                                            <p:clrVal>
                                              <a:schemeClr val="accent2"/>
                                            </p:clrVal>
                                          </p:val>
                                        </p:tav>
                                        <p:tav tm="50000">
                                          <p:val>
                                            <p:clrVal>
                                              <a:schemeClr val="hlink"/>
                                            </p:clrVal>
                                          </p:val>
                                        </p:tav>
                                      </p:tavLst>
                                    </p:anim>
                                    <p:set>
                                      <p:cBhvr>
                                        <p:cTn id="13" dur="80"/>
                                        <p:tgtEl>
                                          <p:spTgt spid="271368"/>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7" grpId="0" animBg="1"/>
      <p:bldP spid="27136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
          <p:cNvSpPr>
            <a:spLocks noChangeArrowheads="1"/>
          </p:cNvSpPr>
          <p:nvPr/>
        </p:nvSpPr>
        <p:spPr bwMode="auto">
          <a:xfrm>
            <a:off x="2438400" y="6172200"/>
            <a:ext cx="1447800" cy="304800"/>
          </a:xfrm>
          <a:prstGeom prst="rect">
            <a:avLst/>
          </a:prstGeom>
          <a:solidFill>
            <a:schemeClr val="bg1"/>
          </a:solidFill>
          <a:ln w="9525">
            <a:noFill/>
            <a:miter lim="800000"/>
            <a:headEnd/>
            <a:tailEnd/>
          </a:ln>
        </p:spPr>
        <p:txBody>
          <a:bodyPr wrap="none" anchor="ctr"/>
          <a:lstStyle/>
          <a:p>
            <a:endParaRPr lang="en-US" sz="1600"/>
          </a:p>
        </p:txBody>
      </p:sp>
      <p:pic>
        <p:nvPicPr>
          <p:cNvPr id="134167" name="Picture 23" descr="105846794"/>
          <p:cNvPicPr>
            <a:picLocks noChangeAspect="1" noChangeArrowheads="1"/>
          </p:cNvPicPr>
          <p:nvPr/>
        </p:nvPicPr>
        <p:blipFill>
          <a:blip r:embed="rId2"/>
          <a:srcRect/>
          <a:stretch>
            <a:fillRect/>
          </a:stretch>
        </p:blipFill>
        <p:spPr bwMode="auto">
          <a:xfrm>
            <a:off x="457200" y="4876800"/>
            <a:ext cx="1203325" cy="1371600"/>
          </a:xfrm>
          <a:prstGeom prst="rect">
            <a:avLst/>
          </a:prstGeom>
          <a:gradFill rotWithShape="1">
            <a:gsLst>
              <a:gs pos="0">
                <a:srgbClr val="FF00FF"/>
              </a:gs>
              <a:gs pos="50000">
                <a:schemeClr val="tx1"/>
              </a:gs>
              <a:gs pos="100000">
                <a:srgbClr val="FF00FF"/>
              </a:gs>
            </a:gsLst>
            <a:lin ang="5400000" scaled="1"/>
          </a:gradFill>
        </p:spPr>
      </p:pic>
      <p:pic>
        <p:nvPicPr>
          <p:cNvPr id="13316" name="Picture 28"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13317" name="Picture 29"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134174" name="AutoShape 30"/>
          <p:cNvSpPr>
            <a:spLocks noChangeArrowheads="1"/>
          </p:cNvSpPr>
          <p:nvPr/>
        </p:nvSpPr>
        <p:spPr bwMode="auto">
          <a:xfrm>
            <a:off x="533400" y="838200"/>
            <a:ext cx="4419600" cy="2590800"/>
          </a:xfrm>
          <a:prstGeom prst="cloudCallout">
            <a:avLst>
              <a:gd name="adj1" fmla="val -31324"/>
              <a:gd name="adj2" fmla="val 95773"/>
            </a:avLst>
          </a:prstGeom>
          <a:gradFill rotWithShape="1">
            <a:gsLst>
              <a:gs pos="0">
                <a:schemeClr val="bg1"/>
              </a:gs>
              <a:gs pos="100000">
                <a:srgbClr val="FFADFF"/>
              </a:gs>
            </a:gsLst>
            <a:path path="rect">
              <a:fillToRect l="50000" t="50000" r="50000" b="50000"/>
            </a:path>
          </a:gradFill>
          <a:ln w="9525">
            <a:solidFill>
              <a:schemeClr val="tx1"/>
            </a:solidFill>
            <a:round/>
            <a:headEnd/>
            <a:tailEnd/>
          </a:ln>
        </p:spPr>
        <p:txBody>
          <a:bodyPr/>
          <a:lstStyle/>
          <a:p>
            <a:pPr algn="ctr"/>
            <a:r>
              <a:rPr lang="en-US" sz="2400" b="0"/>
              <a:t>Các b</a:t>
            </a:r>
            <a:r>
              <a:rPr lang="vi-VN" sz="2400" b="0"/>
              <a:t>ư</a:t>
            </a:r>
            <a:r>
              <a:rPr lang="en-US" sz="2400" b="0"/>
              <a:t>ớc của ba thuật toán trên có thay </a:t>
            </a:r>
            <a:r>
              <a:rPr lang="vi-VN" sz="2400" b="0"/>
              <a:t>đ</a:t>
            </a:r>
            <a:r>
              <a:rPr lang="en-US" sz="2400" b="0"/>
              <a:t>ổi trình tự </a:t>
            </a:r>
            <a:r>
              <a:rPr lang="vi-VN" sz="2400" b="0"/>
              <a:t>đư</a:t>
            </a:r>
            <a:r>
              <a:rPr lang="en-US" sz="2400" b="0"/>
              <a:t>ợc không ?</a:t>
            </a:r>
            <a:endParaRPr lang="en-US" sz="2000" b="0"/>
          </a:p>
        </p:txBody>
      </p:sp>
      <p:sp>
        <p:nvSpPr>
          <p:cNvPr id="134175" name="Text Box 31"/>
          <p:cNvSpPr txBox="1">
            <a:spLocks noChangeArrowheads="1"/>
          </p:cNvSpPr>
          <p:nvPr/>
        </p:nvSpPr>
        <p:spPr bwMode="auto">
          <a:xfrm>
            <a:off x="2438400" y="4800600"/>
            <a:ext cx="6553200" cy="1016000"/>
          </a:xfrm>
          <a:prstGeom prst="rect">
            <a:avLst/>
          </a:prstGeom>
          <a:gradFill rotWithShape="1">
            <a:gsLst>
              <a:gs pos="0">
                <a:srgbClr val="A3FFFF"/>
              </a:gs>
              <a:gs pos="50000">
                <a:schemeClr val="bg1"/>
              </a:gs>
              <a:gs pos="100000">
                <a:srgbClr val="A3FFFF"/>
              </a:gs>
            </a:gsLst>
            <a:lin ang="5400000" scaled="1"/>
          </a:gradFill>
          <a:ln w="9525">
            <a:noFill/>
            <a:miter lim="800000"/>
            <a:headEnd/>
            <a:tailEnd/>
          </a:ln>
          <a:effectLst/>
        </p:spPr>
        <p:txBody>
          <a:bodyPr>
            <a:spAutoFit/>
          </a:bodyPr>
          <a:lstStyle/>
          <a:p>
            <a:pPr algn="just">
              <a:defRPr/>
            </a:pPr>
            <a:r>
              <a:rPr lang="en-US" sz="2000" b="0">
                <a:solidFill>
                  <a:srgbClr val="F30936"/>
                </a:solidFill>
                <a:latin typeface="Arial"/>
              </a:rPr>
              <a:t>Thuật toán</a:t>
            </a:r>
            <a:r>
              <a:rPr lang="en-US" sz="2000" b="0">
                <a:latin typeface="Arial"/>
              </a:rPr>
              <a:t> </a:t>
            </a:r>
            <a:r>
              <a:rPr lang="it-IT" sz="2000">
                <a:latin typeface="Arial"/>
              </a:rPr>
              <a:t>là dãy các thao tác cần thực hiện theo </a:t>
            </a:r>
            <a:r>
              <a:rPr lang="it-IT" sz="2000">
                <a:solidFill>
                  <a:srgbClr val="FF3300"/>
                </a:solidFill>
                <a:latin typeface="Arial"/>
              </a:rPr>
              <a:t>một trình tự xác </a:t>
            </a:r>
            <a:r>
              <a:rPr lang="vi-VN" sz="2000">
                <a:solidFill>
                  <a:srgbClr val="FF3300"/>
                </a:solidFill>
                <a:latin typeface="Arial"/>
              </a:rPr>
              <a:t>đ</a:t>
            </a:r>
            <a:r>
              <a:rPr lang="it-IT" sz="2000">
                <a:solidFill>
                  <a:srgbClr val="FF3300"/>
                </a:solidFill>
                <a:latin typeface="Arial"/>
              </a:rPr>
              <a:t>ịnh</a:t>
            </a:r>
            <a:r>
              <a:rPr lang="it-IT" sz="2000">
                <a:latin typeface="Arial"/>
              </a:rPr>
              <a:t> </a:t>
            </a:r>
            <a:r>
              <a:rPr lang="vi-VN" sz="2000">
                <a:latin typeface="Arial"/>
              </a:rPr>
              <a:t>đ</a:t>
            </a:r>
            <a:r>
              <a:rPr lang="it-IT" sz="2000">
                <a:latin typeface="Arial"/>
              </a:rPr>
              <a:t>ể thu </a:t>
            </a:r>
            <a:r>
              <a:rPr lang="vi-VN" sz="2000">
                <a:latin typeface="Arial"/>
              </a:rPr>
              <a:t>đư</a:t>
            </a:r>
            <a:r>
              <a:rPr lang="it-IT" sz="2000">
                <a:latin typeface="Arial"/>
              </a:rPr>
              <a:t>ợc kết quả cần thiết từ những </a:t>
            </a:r>
            <a:r>
              <a:rPr lang="vi-VN" sz="2000">
                <a:latin typeface="Arial"/>
              </a:rPr>
              <a:t>đ</a:t>
            </a:r>
            <a:r>
              <a:rPr lang="it-IT" sz="2000">
                <a:latin typeface="Arial"/>
              </a:rPr>
              <a:t>iều kiện cho tr</a:t>
            </a:r>
            <a:r>
              <a:rPr lang="vi-VN" sz="2000">
                <a:latin typeface="Arial"/>
              </a:rPr>
              <a:t>ư</a:t>
            </a:r>
            <a:r>
              <a:rPr lang="it-IT" sz="2000">
                <a:latin typeface="Arial"/>
              </a:rPr>
              <a:t>ớc. </a:t>
            </a:r>
            <a:endParaRPr lang="en-US" sz="2000">
              <a:latin typeface="Aria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134167"/>
                                        </p:tgtEl>
                                        <p:attrNameLst>
                                          <p:attrName>style.visibility</p:attrName>
                                        </p:attrNameLst>
                                      </p:cBhvr>
                                      <p:to>
                                        <p:strVal val="visible"/>
                                      </p:to>
                                    </p:set>
                                    <p:animScale>
                                      <p:cBhvr>
                                        <p:cTn id="7" dur="2000" decel="50000" fill="hold">
                                          <p:stCondLst>
                                            <p:cond delay="0"/>
                                          </p:stCondLst>
                                        </p:cTn>
                                        <p:tgtEl>
                                          <p:spTgt spid="13416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2000" decel="50000" fill="hold">
                                          <p:stCondLst>
                                            <p:cond delay="0"/>
                                          </p:stCondLst>
                                        </p:cTn>
                                        <p:tgtEl>
                                          <p:spTgt spid="134167"/>
                                        </p:tgtEl>
                                        <p:attrNameLst>
                                          <p:attrName>ppt_x</p:attrName>
                                          <p:attrName>ppt_y</p:attrName>
                                        </p:attrNameLst>
                                      </p:cBhvr>
                                    </p:animMotion>
                                    <p:animEffect transition="in" filter="fade">
                                      <p:cBhvr>
                                        <p:cTn id="9" dur="2000"/>
                                        <p:tgtEl>
                                          <p:spTgt spid="134167"/>
                                        </p:tgtEl>
                                      </p:cBhvr>
                                    </p:animEffect>
                                  </p:childTnLst>
                                </p:cTn>
                              </p:par>
                            </p:childTnLst>
                          </p:cTn>
                        </p:par>
                        <p:par>
                          <p:cTn id="10" fill="hold">
                            <p:stCondLst>
                              <p:cond delay="2000"/>
                            </p:stCondLst>
                            <p:childTnLst>
                              <p:par>
                                <p:cTn id="11" presetID="18" presetClass="entr" presetSubtype="3" fill="hold" grpId="0" nodeType="afterEffect">
                                  <p:stCondLst>
                                    <p:cond delay="0"/>
                                  </p:stCondLst>
                                  <p:childTnLst>
                                    <p:set>
                                      <p:cBhvr>
                                        <p:cTn id="12" dur="1" fill="hold">
                                          <p:stCondLst>
                                            <p:cond delay="0"/>
                                          </p:stCondLst>
                                        </p:cTn>
                                        <p:tgtEl>
                                          <p:spTgt spid="134174"/>
                                        </p:tgtEl>
                                        <p:attrNameLst>
                                          <p:attrName>style.visibility</p:attrName>
                                        </p:attrNameLst>
                                      </p:cBhvr>
                                      <p:to>
                                        <p:strVal val="visible"/>
                                      </p:to>
                                    </p:set>
                                    <p:animEffect transition="in" filter="strips(upRight)">
                                      <p:cBhvr>
                                        <p:cTn id="13" dur="500"/>
                                        <p:tgtEl>
                                          <p:spTgt spid="13417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6" fill="hold" grpId="0" nodeType="clickEffect">
                                  <p:stCondLst>
                                    <p:cond delay="0"/>
                                  </p:stCondLst>
                                  <p:childTnLst>
                                    <p:set>
                                      <p:cBhvr>
                                        <p:cTn id="17" dur="1" fill="hold">
                                          <p:stCondLst>
                                            <p:cond delay="0"/>
                                          </p:stCondLst>
                                        </p:cTn>
                                        <p:tgtEl>
                                          <p:spTgt spid="134175"/>
                                        </p:tgtEl>
                                        <p:attrNameLst>
                                          <p:attrName>style.visibility</p:attrName>
                                        </p:attrNameLst>
                                      </p:cBhvr>
                                      <p:to>
                                        <p:strVal val="visible"/>
                                      </p:to>
                                    </p:set>
                                    <p:animEffect transition="in" filter="strips(downRight)">
                                      <p:cBhvr>
                                        <p:cTn id="18" dur="500"/>
                                        <p:tgtEl>
                                          <p:spTgt spid="134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74" grpId="0" animBg="1"/>
      <p:bldP spid="13417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8"/>
          <p:cNvSpPr txBox="1">
            <a:spLocks noChangeArrowheads="1"/>
          </p:cNvSpPr>
          <p:nvPr/>
        </p:nvSpPr>
        <p:spPr bwMode="auto">
          <a:xfrm>
            <a:off x="304800" y="762000"/>
            <a:ext cx="8610600" cy="1200150"/>
          </a:xfrm>
          <a:prstGeom prst="rect">
            <a:avLst/>
          </a:prstGeom>
          <a:noFill/>
          <a:ln w="9525">
            <a:noFill/>
            <a:miter lim="800000"/>
            <a:headEnd/>
            <a:tailEnd/>
          </a:ln>
        </p:spPr>
        <p:txBody>
          <a:bodyPr>
            <a:spAutoFit/>
          </a:bodyPr>
          <a:lstStyle/>
          <a:p>
            <a:pPr algn="just">
              <a:spcBef>
                <a:spcPct val="50000"/>
              </a:spcBef>
            </a:pPr>
            <a:r>
              <a:rPr lang="it-IT" sz="2400" i="1">
                <a:solidFill>
                  <a:srgbClr val="0000FF"/>
                </a:solidFill>
              </a:rPr>
              <a:t>Ví dụ 1</a:t>
            </a:r>
            <a:r>
              <a:rPr lang="it-IT" sz="2400"/>
              <a:t>. Một hình </a:t>
            </a:r>
            <a:r>
              <a:rPr lang="it-IT" sz="2400" i="1"/>
              <a:t>A</a:t>
            </a:r>
            <a:r>
              <a:rPr lang="it-IT" sz="2400"/>
              <a:t> </a:t>
            </a:r>
            <a:r>
              <a:rPr lang="vi-VN" sz="2400"/>
              <a:t>đư</a:t>
            </a:r>
            <a:r>
              <a:rPr lang="it-IT" sz="2400"/>
              <a:t>ợc ghép từ một hình chữ nhật với chiều rộng 2</a:t>
            </a:r>
            <a:r>
              <a:rPr lang="it-IT" sz="2400" i="1"/>
              <a:t>a</a:t>
            </a:r>
            <a:r>
              <a:rPr lang="it-IT" sz="2400"/>
              <a:t>, chiều dài </a:t>
            </a:r>
            <a:r>
              <a:rPr lang="it-IT" sz="2400" i="1"/>
              <a:t>b  </a:t>
            </a:r>
            <a:r>
              <a:rPr lang="it-IT" sz="2400"/>
              <a:t>và một hình bán nguyệt bán kính </a:t>
            </a:r>
            <a:r>
              <a:rPr lang="it-IT" sz="2400" i="1"/>
              <a:t>a </a:t>
            </a:r>
            <a:r>
              <a:rPr lang="it-IT" sz="2400"/>
              <a:t>nh</a:t>
            </a:r>
            <a:r>
              <a:rPr lang="vi-VN" sz="2400"/>
              <a:t>ư</a:t>
            </a:r>
            <a:r>
              <a:rPr lang="it-IT" sz="2400"/>
              <a:t> hình d</a:t>
            </a:r>
            <a:r>
              <a:rPr lang="vi-VN" sz="2400"/>
              <a:t>ư</a:t>
            </a:r>
            <a:r>
              <a:rPr lang="it-IT" sz="2400"/>
              <a:t>ới </a:t>
            </a:r>
            <a:r>
              <a:rPr lang="vi-VN" sz="2400"/>
              <a:t>đ</a:t>
            </a:r>
            <a:r>
              <a:rPr lang="it-IT" sz="2400"/>
              <a:t>ây:</a:t>
            </a:r>
            <a:endParaRPr lang="en-US" sz="2400"/>
          </a:p>
        </p:txBody>
      </p:sp>
      <p:sp>
        <p:nvSpPr>
          <p:cNvPr id="14339" name="Text Box 12"/>
          <p:cNvSpPr txBox="1">
            <a:spLocks noChangeArrowheads="1"/>
          </p:cNvSpPr>
          <p:nvPr/>
        </p:nvSpPr>
        <p:spPr bwMode="auto">
          <a:xfrm>
            <a:off x="5867400" y="5181600"/>
            <a:ext cx="2819400" cy="457200"/>
          </a:xfrm>
          <a:prstGeom prst="rect">
            <a:avLst/>
          </a:prstGeom>
          <a:noFill/>
          <a:ln w="9525">
            <a:noFill/>
            <a:miter lim="800000"/>
            <a:headEnd/>
            <a:tailEnd/>
          </a:ln>
        </p:spPr>
        <p:txBody>
          <a:bodyPr>
            <a:spAutoFit/>
          </a:bodyPr>
          <a:lstStyle/>
          <a:p>
            <a:pPr>
              <a:spcBef>
                <a:spcPct val="50000"/>
              </a:spcBef>
            </a:pPr>
            <a:r>
              <a:rPr lang="it-IT" sz="2400"/>
              <a:t>hình A</a:t>
            </a:r>
            <a:endParaRPr lang="en-US" sz="2400"/>
          </a:p>
        </p:txBody>
      </p:sp>
      <p:sp>
        <p:nvSpPr>
          <p:cNvPr id="14340" name="Oval 13"/>
          <p:cNvSpPr>
            <a:spLocks noChangeArrowheads="1"/>
          </p:cNvSpPr>
          <p:nvPr/>
        </p:nvSpPr>
        <p:spPr bwMode="auto">
          <a:xfrm>
            <a:off x="6477000" y="2895600"/>
            <a:ext cx="2209800" cy="1981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4341" name="Rectangle 14"/>
          <p:cNvSpPr>
            <a:spLocks noChangeArrowheads="1"/>
          </p:cNvSpPr>
          <p:nvPr/>
        </p:nvSpPr>
        <p:spPr bwMode="auto">
          <a:xfrm>
            <a:off x="4572000" y="2895600"/>
            <a:ext cx="2895600" cy="19812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342" name="Line 15"/>
          <p:cNvSpPr>
            <a:spLocks noChangeShapeType="1"/>
          </p:cNvSpPr>
          <p:nvPr/>
        </p:nvSpPr>
        <p:spPr bwMode="auto">
          <a:xfrm flipV="1">
            <a:off x="7467600" y="3200400"/>
            <a:ext cx="914400" cy="685800"/>
          </a:xfrm>
          <a:prstGeom prst="line">
            <a:avLst/>
          </a:prstGeom>
          <a:noFill/>
          <a:ln w="9525">
            <a:solidFill>
              <a:schemeClr val="tx1"/>
            </a:solidFill>
            <a:round/>
            <a:headEnd/>
            <a:tailEnd/>
          </a:ln>
        </p:spPr>
        <p:txBody>
          <a:bodyPr/>
          <a:lstStyle/>
          <a:p>
            <a:endParaRPr lang="en-US"/>
          </a:p>
        </p:txBody>
      </p:sp>
      <p:sp>
        <p:nvSpPr>
          <p:cNvPr id="14343" name="Text Box 16"/>
          <p:cNvSpPr txBox="1">
            <a:spLocks noChangeArrowheads="1"/>
          </p:cNvSpPr>
          <p:nvPr/>
        </p:nvSpPr>
        <p:spPr bwMode="auto">
          <a:xfrm>
            <a:off x="5943600" y="2895600"/>
            <a:ext cx="533400" cy="457200"/>
          </a:xfrm>
          <a:prstGeom prst="rect">
            <a:avLst/>
          </a:prstGeom>
          <a:noFill/>
          <a:ln w="9525">
            <a:noFill/>
            <a:miter lim="800000"/>
            <a:headEnd/>
            <a:tailEnd/>
          </a:ln>
        </p:spPr>
        <p:txBody>
          <a:bodyPr>
            <a:spAutoFit/>
          </a:bodyPr>
          <a:lstStyle/>
          <a:p>
            <a:pPr>
              <a:spcBef>
                <a:spcPct val="50000"/>
              </a:spcBef>
            </a:pPr>
            <a:r>
              <a:rPr lang="en-US" sz="2400"/>
              <a:t>b</a:t>
            </a:r>
          </a:p>
        </p:txBody>
      </p:sp>
      <p:sp>
        <p:nvSpPr>
          <p:cNvPr id="14344" name="Text Box 17"/>
          <p:cNvSpPr txBox="1">
            <a:spLocks noChangeArrowheads="1"/>
          </p:cNvSpPr>
          <p:nvPr/>
        </p:nvSpPr>
        <p:spPr bwMode="auto">
          <a:xfrm>
            <a:off x="8001000" y="3352800"/>
            <a:ext cx="533400" cy="457200"/>
          </a:xfrm>
          <a:prstGeom prst="rect">
            <a:avLst/>
          </a:prstGeom>
          <a:noFill/>
          <a:ln w="9525">
            <a:noFill/>
            <a:miter lim="800000"/>
            <a:headEnd/>
            <a:tailEnd/>
          </a:ln>
        </p:spPr>
        <p:txBody>
          <a:bodyPr>
            <a:spAutoFit/>
          </a:bodyPr>
          <a:lstStyle/>
          <a:p>
            <a:pPr>
              <a:spcBef>
                <a:spcPct val="50000"/>
              </a:spcBef>
            </a:pPr>
            <a:r>
              <a:rPr lang="en-US" sz="2400"/>
              <a:t>a</a:t>
            </a:r>
          </a:p>
        </p:txBody>
      </p:sp>
      <p:sp>
        <p:nvSpPr>
          <p:cNvPr id="14345" name="Text Box 18"/>
          <p:cNvSpPr txBox="1">
            <a:spLocks noChangeArrowheads="1"/>
          </p:cNvSpPr>
          <p:nvPr/>
        </p:nvSpPr>
        <p:spPr bwMode="auto">
          <a:xfrm>
            <a:off x="7543800" y="3962400"/>
            <a:ext cx="533400" cy="457200"/>
          </a:xfrm>
          <a:prstGeom prst="rect">
            <a:avLst/>
          </a:prstGeom>
          <a:noFill/>
          <a:ln w="9525">
            <a:noFill/>
            <a:miter lim="800000"/>
            <a:headEnd/>
            <a:tailEnd/>
          </a:ln>
        </p:spPr>
        <p:txBody>
          <a:bodyPr>
            <a:spAutoFit/>
          </a:bodyPr>
          <a:lstStyle/>
          <a:p>
            <a:pPr>
              <a:spcBef>
                <a:spcPct val="50000"/>
              </a:spcBef>
            </a:pPr>
            <a:r>
              <a:rPr lang="en-US" sz="2400"/>
              <a:t>a</a:t>
            </a:r>
          </a:p>
        </p:txBody>
      </p:sp>
      <p:sp>
        <p:nvSpPr>
          <p:cNvPr id="242707" name="AutoShape 19"/>
          <p:cNvSpPr>
            <a:spLocks noChangeArrowheads="1"/>
          </p:cNvSpPr>
          <p:nvPr/>
        </p:nvSpPr>
        <p:spPr bwMode="auto">
          <a:xfrm>
            <a:off x="1371600" y="2133600"/>
            <a:ext cx="2667000" cy="2133600"/>
          </a:xfrm>
          <a:prstGeom prst="cloudCallout">
            <a:avLst>
              <a:gd name="adj1" fmla="val -67620"/>
              <a:gd name="adj2" fmla="val 75222"/>
            </a:avLst>
          </a:prstGeom>
          <a:gradFill rotWithShape="1">
            <a:gsLst>
              <a:gs pos="0">
                <a:schemeClr val="bg1"/>
              </a:gs>
              <a:gs pos="100000">
                <a:srgbClr val="FFADFF"/>
              </a:gs>
            </a:gsLst>
            <a:path path="rect">
              <a:fillToRect l="50000" t="50000" r="50000" b="50000"/>
            </a:path>
          </a:gradFill>
          <a:ln w="9525">
            <a:solidFill>
              <a:schemeClr val="tx1"/>
            </a:solidFill>
            <a:round/>
            <a:headEnd/>
            <a:tailEnd/>
          </a:ln>
        </p:spPr>
        <p:txBody>
          <a:bodyPr/>
          <a:lstStyle/>
          <a:p>
            <a:pPr algn="ctr"/>
            <a:r>
              <a:rPr lang="en-US" sz="2000">
                <a:solidFill>
                  <a:srgbClr val="0000FF"/>
                </a:solidFill>
              </a:rPr>
              <a:t>Xác </a:t>
            </a:r>
            <a:r>
              <a:rPr lang="vi-VN" sz="2000">
                <a:solidFill>
                  <a:srgbClr val="0000FF"/>
                </a:solidFill>
              </a:rPr>
              <a:t>đ</a:t>
            </a:r>
            <a:r>
              <a:rPr lang="en-US" sz="2000">
                <a:solidFill>
                  <a:srgbClr val="0000FF"/>
                </a:solidFill>
              </a:rPr>
              <a:t>ịnh Input và Output của bài toán</a:t>
            </a:r>
          </a:p>
        </p:txBody>
      </p:sp>
      <p:pic>
        <p:nvPicPr>
          <p:cNvPr id="242708" name="Picture 20" descr="Picture1"/>
          <p:cNvPicPr>
            <a:picLocks noChangeAspect="1" noChangeArrowheads="1" noCrop="1"/>
          </p:cNvPicPr>
          <p:nvPr/>
        </p:nvPicPr>
        <p:blipFill>
          <a:blip r:embed="rId2"/>
          <a:srcRect/>
          <a:stretch>
            <a:fillRect/>
          </a:stretch>
        </p:blipFill>
        <p:spPr bwMode="auto">
          <a:xfrm>
            <a:off x="228600" y="4876800"/>
            <a:ext cx="1301750" cy="1752600"/>
          </a:xfrm>
          <a:prstGeom prst="rect">
            <a:avLst/>
          </a:prstGeom>
          <a:noFill/>
          <a:ln w="9525">
            <a:noFill/>
            <a:miter lim="800000"/>
            <a:headEnd/>
            <a:tailEnd/>
          </a:ln>
        </p:spPr>
      </p:pic>
      <p:pic>
        <p:nvPicPr>
          <p:cNvPr id="14348" name="Picture 21"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14349" name="Picture 22"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14350" name="Rectangle 23"/>
          <p:cNvSpPr>
            <a:spLocks noChangeArrowheads="1"/>
          </p:cNvSpPr>
          <p:nvPr/>
        </p:nvSpPr>
        <p:spPr bwMode="auto">
          <a:xfrm>
            <a:off x="152400" y="0"/>
            <a:ext cx="7848600" cy="488950"/>
          </a:xfrm>
          <a:prstGeom prst="rect">
            <a:avLst/>
          </a:prstGeom>
          <a:noFill/>
          <a:ln w="9525">
            <a:noFill/>
            <a:miter lim="800000"/>
            <a:headEnd/>
            <a:tailEnd/>
          </a:ln>
        </p:spPr>
        <p:txBody>
          <a:bodyPr>
            <a:spAutoFit/>
          </a:bodyPr>
          <a:lstStyle/>
          <a:p>
            <a:pPr eaLnBrk="0" hangingPunct="0"/>
            <a:r>
              <a:rPr lang="en-US" sz="2600" b="0">
                <a:solidFill>
                  <a:srgbClr val="FF3300"/>
                </a:solidFill>
              </a:rPr>
              <a:t>4. Một số ví dụ về thuật toán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42707"/>
                                        </p:tgtEl>
                                        <p:attrNameLst>
                                          <p:attrName>style.visibility</p:attrName>
                                        </p:attrNameLst>
                                      </p:cBhvr>
                                      <p:to>
                                        <p:strVal val="visible"/>
                                      </p:to>
                                    </p:set>
                                    <p:anim calcmode="lin" valueType="num">
                                      <p:cBhvr>
                                        <p:cTn id="7" dur="1000" fill="hold"/>
                                        <p:tgtEl>
                                          <p:spTgt spid="242707"/>
                                        </p:tgtEl>
                                        <p:attrNameLst>
                                          <p:attrName>ppt_w</p:attrName>
                                        </p:attrNameLst>
                                      </p:cBhvr>
                                      <p:tavLst>
                                        <p:tav tm="0">
                                          <p:val>
                                            <p:strVal val="#ppt_w*0.05"/>
                                          </p:val>
                                        </p:tav>
                                        <p:tav tm="100000">
                                          <p:val>
                                            <p:strVal val="#ppt_w"/>
                                          </p:val>
                                        </p:tav>
                                      </p:tavLst>
                                    </p:anim>
                                    <p:anim calcmode="lin" valueType="num">
                                      <p:cBhvr>
                                        <p:cTn id="8" dur="1000" fill="hold"/>
                                        <p:tgtEl>
                                          <p:spTgt spid="242707"/>
                                        </p:tgtEl>
                                        <p:attrNameLst>
                                          <p:attrName>ppt_h</p:attrName>
                                        </p:attrNameLst>
                                      </p:cBhvr>
                                      <p:tavLst>
                                        <p:tav tm="0">
                                          <p:val>
                                            <p:strVal val="#ppt_h"/>
                                          </p:val>
                                        </p:tav>
                                        <p:tav tm="100000">
                                          <p:val>
                                            <p:strVal val="#ppt_h"/>
                                          </p:val>
                                        </p:tav>
                                      </p:tavLst>
                                    </p:anim>
                                    <p:anim calcmode="lin" valueType="num">
                                      <p:cBhvr>
                                        <p:cTn id="9" dur="1000" fill="hold"/>
                                        <p:tgtEl>
                                          <p:spTgt spid="242707"/>
                                        </p:tgtEl>
                                        <p:attrNameLst>
                                          <p:attrName>ppt_x</p:attrName>
                                        </p:attrNameLst>
                                      </p:cBhvr>
                                      <p:tavLst>
                                        <p:tav tm="0">
                                          <p:val>
                                            <p:strVal val="#ppt_x-.2"/>
                                          </p:val>
                                        </p:tav>
                                        <p:tav tm="100000">
                                          <p:val>
                                            <p:strVal val="#ppt_x"/>
                                          </p:val>
                                        </p:tav>
                                      </p:tavLst>
                                    </p:anim>
                                    <p:anim calcmode="lin" valueType="num">
                                      <p:cBhvr>
                                        <p:cTn id="10" dur="1000" fill="hold"/>
                                        <p:tgtEl>
                                          <p:spTgt spid="242707"/>
                                        </p:tgtEl>
                                        <p:attrNameLst>
                                          <p:attrName>ppt_y</p:attrName>
                                        </p:attrNameLst>
                                      </p:cBhvr>
                                      <p:tavLst>
                                        <p:tav tm="0">
                                          <p:val>
                                            <p:strVal val="#ppt_y"/>
                                          </p:val>
                                        </p:tav>
                                        <p:tav tm="100000">
                                          <p:val>
                                            <p:strVal val="#ppt_y"/>
                                          </p:val>
                                        </p:tav>
                                      </p:tavLst>
                                    </p:anim>
                                    <p:animEffect transition="in" filter="fade">
                                      <p:cBhvr>
                                        <p:cTn id="11" dur="1000"/>
                                        <p:tgtEl>
                                          <p:spTgt spid="242707"/>
                                        </p:tgtEl>
                                      </p:cBhvr>
                                    </p:animEffect>
                                  </p:childTnLst>
                                </p:cTn>
                              </p:par>
                              <p:par>
                                <p:cTn id="12" presetID="54" presetClass="entr" presetSubtype="0" accel="100000" fill="hold" nodeType="withEffect">
                                  <p:stCondLst>
                                    <p:cond delay="0"/>
                                  </p:stCondLst>
                                  <p:childTnLst>
                                    <p:set>
                                      <p:cBhvr>
                                        <p:cTn id="13" dur="1" fill="hold">
                                          <p:stCondLst>
                                            <p:cond delay="0"/>
                                          </p:stCondLst>
                                        </p:cTn>
                                        <p:tgtEl>
                                          <p:spTgt spid="242708"/>
                                        </p:tgtEl>
                                        <p:attrNameLst>
                                          <p:attrName>style.visibility</p:attrName>
                                        </p:attrNameLst>
                                      </p:cBhvr>
                                      <p:to>
                                        <p:strVal val="visible"/>
                                      </p:to>
                                    </p:set>
                                    <p:anim calcmode="lin" valueType="num">
                                      <p:cBhvr>
                                        <p:cTn id="14" dur="1000" fill="hold"/>
                                        <p:tgtEl>
                                          <p:spTgt spid="242708"/>
                                        </p:tgtEl>
                                        <p:attrNameLst>
                                          <p:attrName>ppt_w</p:attrName>
                                        </p:attrNameLst>
                                      </p:cBhvr>
                                      <p:tavLst>
                                        <p:tav tm="0">
                                          <p:val>
                                            <p:strVal val="#ppt_w*0.05"/>
                                          </p:val>
                                        </p:tav>
                                        <p:tav tm="100000">
                                          <p:val>
                                            <p:strVal val="#ppt_w"/>
                                          </p:val>
                                        </p:tav>
                                      </p:tavLst>
                                    </p:anim>
                                    <p:anim calcmode="lin" valueType="num">
                                      <p:cBhvr>
                                        <p:cTn id="15" dur="1000" fill="hold"/>
                                        <p:tgtEl>
                                          <p:spTgt spid="242708"/>
                                        </p:tgtEl>
                                        <p:attrNameLst>
                                          <p:attrName>ppt_h</p:attrName>
                                        </p:attrNameLst>
                                      </p:cBhvr>
                                      <p:tavLst>
                                        <p:tav tm="0">
                                          <p:val>
                                            <p:strVal val="#ppt_h"/>
                                          </p:val>
                                        </p:tav>
                                        <p:tav tm="100000">
                                          <p:val>
                                            <p:strVal val="#ppt_h"/>
                                          </p:val>
                                        </p:tav>
                                      </p:tavLst>
                                    </p:anim>
                                    <p:anim calcmode="lin" valueType="num">
                                      <p:cBhvr>
                                        <p:cTn id="16" dur="1000" fill="hold"/>
                                        <p:tgtEl>
                                          <p:spTgt spid="242708"/>
                                        </p:tgtEl>
                                        <p:attrNameLst>
                                          <p:attrName>ppt_x</p:attrName>
                                        </p:attrNameLst>
                                      </p:cBhvr>
                                      <p:tavLst>
                                        <p:tav tm="0">
                                          <p:val>
                                            <p:strVal val="#ppt_x-.2"/>
                                          </p:val>
                                        </p:tav>
                                        <p:tav tm="100000">
                                          <p:val>
                                            <p:strVal val="#ppt_x"/>
                                          </p:val>
                                        </p:tav>
                                      </p:tavLst>
                                    </p:anim>
                                    <p:anim calcmode="lin" valueType="num">
                                      <p:cBhvr>
                                        <p:cTn id="17" dur="1000" fill="hold"/>
                                        <p:tgtEl>
                                          <p:spTgt spid="242708"/>
                                        </p:tgtEl>
                                        <p:attrNameLst>
                                          <p:attrName>ppt_y</p:attrName>
                                        </p:attrNameLst>
                                      </p:cBhvr>
                                      <p:tavLst>
                                        <p:tav tm="0">
                                          <p:val>
                                            <p:strVal val="#ppt_y"/>
                                          </p:val>
                                        </p:tav>
                                        <p:tav tm="100000">
                                          <p:val>
                                            <p:strVal val="#ppt_y"/>
                                          </p:val>
                                        </p:tav>
                                      </p:tavLst>
                                    </p:anim>
                                    <p:animEffect transition="in" filter="fade">
                                      <p:cBhvr>
                                        <p:cTn id="18" dur="1000"/>
                                        <p:tgtEl>
                                          <p:spTgt spid="242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70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36" name="AutoShape 16"/>
          <p:cNvSpPr>
            <a:spLocks noChangeArrowheads="1"/>
          </p:cNvSpPr>
          <p:nvPr/>
        </p:nvSpPr>
        <p:spPr bwMode="auto">
          <a:xfrm>
            <a:off x="1143000" y="3124200"/>
            <a:ext cx="838200" cy="685800"/>
          </a:xfrm>
          <a:prstGeom prst="star8">
            <a:avLst>
              <a:gd name="adj" fmla="val 38250"/>
            </a:avLst>
          </a:prstGeom>
          <a:gradFill rotWithShape="1">
            <a:gsLst>
              <a:gs pos="0">
                <a:schemeClr val="bg1"/>
              </a:gs>
              <a:gs pos="100000">
                <a:srgbClr val="FF00FF"/>
              </a:gs>
            </a:gsLst>
            <a:path path="shape">
              <a:fillToRect l="50000" t="50000" r="50000" b="50000"/>
            </a:path>
          </a:gradFill>
          <a:ln w="9525">
            <a:solidFill>
              <a:schemeClr val="tx1"/>
            </a:solidFill>
            <a:miter lim="800000"/>
            <a:headEnd/>
            <a:tailEnd/>
          </a:ln>
        </p:spPr>
        <p:txBody>
          <a:bodyPr wrap="none" anchor="ctr"/>
          <a:lstStyle/>
          <a:p>
            <a:pPr algn="ctr" eaLnBrk="0" hangingPunct="0"/>
            <a:r>
              <a:rPr lang="en-US" sz="2400">
                <a:solidFill>
                  <a:srgbClr val="000000"/>
                </a:solidFill>
              </a:rPr>
              <a:t>1</a:t>
            </a:r>
          </a:p>
        </p:txBody>
      </p:sp>
      <p:sp>
        <p:nvSpPr>
          <p:cNvPr id="261137" name="Rectangle 17"/>
          <p:cNvSpPr>
            <a:spLocks noChangeArrowheads="1"/>
          </p:cNvSpPr>
          <p:nvPr/>
        </p:nvSpPr>
        <p:spPr bwMode="auto">
          <a:xfrm>
            <a:off x="2057400" y="3200400"/>
            <a:ext cx="6172200" cy="493713"/>
          </a:xfrm>
          <a:prstGeom prst="rect">
            <a:avLst/>
          </a:prstGeom>
          <a:noFill/>
          <a:ln w="9525">
            <a:noFill/>
            <a:miter lim="800000"/>
            <a:headEnd/>
            <a:tailEnd/>
          </a:ln>
        </p:spPr>
        <p:txBody>
          <a:bodyPr>
            <a:spAutoFit/>
          </a:bodyPr>
          <a:lstStyle/>
          <a:p>
            <a:pPr>
              <a:lnSpc>
                <a:spcPct val="120000"/>
              </a:lnSpc>
              <a:spcBef>
                <a:spcPct val="50000"/>
              </a:spcBef>
            </a:pPr>
            <a:r>
              <a:rPr lang="en-US" sz="2400"/>
              <a:t> Tính </a:t>
            </a:r>
            <a:r>
              <a:rPr lang="en-US" sz="2400" i="1"/>
              <a:t>S</a:t>
            </a:r>
            <a:r>
              <a:rPr lang="en-US" sz="2400"/>
              <a:t>1</a:t>
            </a:r>
            <a:r>
              <a:rPr lang="en-US" sz="2400" i="1"/>
              <a:t> = </a:t>
            </a:r>
            <a:r>
              <a:rPr lang="en-US" sz="2400"/>
              <a:t>2</a:t>
            </a:r>
            <a:r>
              <a:rPr lang="en-US" sz="2400" i="1"/>
              <a:t>a </a:t>
            </a:r>
            <a:r>
              <a:rPr lang="fr-FR" sz="2400">
                <a:sym typeface="Symbol" pitchFamily="18" charset="2"/>
              </a:rPr>
              <a:t></a:t>
            </a:r>
            <a:r>
              <a:rPr lang="fr-FR" sz="2400"/>
              <a:t> </a:t>
            </a:r>
            <a:r>
              <a:rPr lang="en-US" sz="2400" i="1"/>
              <a:t>b </a:t>
            </a:r>
            <a:r>
              <a:rPr lang="en-US" sz="2400"/>
              <a:t>{(Tính S hình CN)}; </a:t>
            </a:r>
          </a:p>
        </p:txBody>
      </p:sp>
      <p:sp>
        <p:nvSpPr>
          <p:cNvPr id="261138" name="AutoShape 18"/>
          <p:cNvSpPr>
            <a:spLocks noChangeArrowheads="1"/>
          </p:cNvSpPr>
          <p:nvPr/>
        </p:nvSpPr>
        <p:spPr bwMode="auto">
          <a:xfrm>
            <a:off x="1143000" y="3962400"/>
            <a:ext cx="838200" cy="685800"/>
          </a:xfrm>
          <a:prstGeom prst="star8">
            <a:avLst>
              <a:gd name="adj" fmla="val 38250"/>
            </a:avLst>
          </a:prstGeom>
          <a:gradFill rotWithShape="1">
            <a:gsLst>
              <a:gs pos="0">
                <a:schemeClr val="bg1"/>
              </a:gs>
              <a:gs pos="100000">
                <a:srgbClr val="FF00FF"/>
              </a:gs>
            </a:gsLst>
            <a:path path="shape">
              <a:fillToRect l="50000" t="50000" r="50000" b="50000"/>
            </a:path>
          </a:gradFill>
          <a:ln w="9525">
            <a:solidFill>
              <a:schemeClr val="tx1"/>
            </a:solidFill>
            <a:miter lim="800000"/>
            <a:headEnd/>
            <a:tailEnd/>
          </a:ln>
        </p:spPr>
        <p:txBody>
          <a:bodyPr wrap="none" anchor="ctr"/>
          <a:lstStyle/>
          <a:p>
            <a:pPr algn="ctr" eaLnBrk="0" hangingPunct="0"/>
            <a:r>
              <a:rPr lang="en-US" sz="2400">
                <a:solidFill>
                  <a:srgbClr val="000000"/>
                </a:solidFill>
              </a:rPr>
              <a:t>2</a:t>
            </a:r>
          </a:p>
        </p:txBody>
      </p:sp>
      <p:sp>
        <p:nvSpPr>
          <p:cNvPr id="261139" name="Rectangle 19"/>
          <p:cNvSpPr>
            <a:spLocks noChangeArrowheads="1"/>
          </p:cNvSpPr>
          <p:nvPr/>
        </p:nvSpPr>
        <p:spPr bwMode="auto">
          <a:xfrm>
            <a:off x="2057400" y="3962400"/>
            <a:ext cx="6400800" cy="493713"/>
          </a:xfrm>
          <a:prstGeom prst="rect">
            <a:avLst/>
          </a:prstGeom>
          <a:noFill/>
          <a:ln w="9525">
            <a:noFill/>
            <a:miter lim="800000"/>
            <a:headEnd/>
            <a:tailEnd/>
          </a:ln>
        </p:spPr>
        <p:txBody>
          <a:bodyPr>
            <a:spAutoFit/>
          </a:bodyPr>
          <a:lstStyle/>
          <a:p>
            <a:pPr>
              <a:lnSpc>
                <a:spcPct val="120000"/>
              </a:lnSpc>
              <a:spcBef>
                <a:spcPct val="50000"/>
              </a:spcBef>
            </a:pPr>
            <a:r>
              <a:rPr lang="en-US" sz="2400"/>
              <a:t> Tính </a:t>
            </a:r>
            <a:r>
              <a:rPr lang="en-US" sz="2400" i="1"/>
              <a:t>S</a:t>
            </a:r>
            <a:r>
              <a:rPr lang="en-US" sz="2400"/>
              <a:t>2</a:t>
            </a:r>
            <a:r>
              <a:rPr lang="en-US" sz="2400" i="1"/>
              <a:t> = </a:t>
            </a:r>
            <a:r>
              <a:rPr lang="fr-FR" sz="2400">
                <a:sym typeface="Symbol" pitchFamily="18" charset="2"/>
              </a:rPr>
              <a:t></a:t>
            </a:r>
            <a:r>
              <a:rPr lang="en-US" sz="2400" i="1"/>
              <a:t> a</a:t>
            </a:r>
            <a:r>
              <a:rPr lang="en-US" sz="2400" baseline="30000"/>
              <a:t>2</a:t>
            </a:r>
            <a:r>
              <a:rPr lang="en-US" sz="2400"/>
              <a:t>/2 	{(S hình bán nguyệt)}; </a:t>
            </a:r>
          </a:p>
        </p:txBody>
      </p:sp>
      <p:sp>
        <p:nvSpPr>
          <p:cNvPr id="261140" name="AutoShape 20"/>
          <p:cNvSpPr>
            <a:spLocks noChangeArrowheads="1"/>
          </p:cNvSpPr>
          <p:nvPr/>
        </p:nvSpPr>
        <p:spPr bwMode="auto">
          <a:xfrm>
            <a:off x="1143000" y="4724400"/>
            <a:ext cx="838200" cy="685800"/>
          </a:xfrm>
          <a:prstGeom prst="star8">
            <a:avLst>
              <a:gd name="adj" fmla="val 38250"/>
            </a:avLst>
          </a:prstGeom>
          <a:gradFill rotWithShape="1">
            <a:gsLst>
              <a:gs pos="0">
                <a:schemeClr val="bg1"/>
              </a:gs>
              <a:gs pos="100000">
                <a:srgbClr val="FF00FF"/>
              </a:gs>
            </a:gsLst>
            <a:path path="shape">
              <a:fillToRect l="50000" t="50000" r="50000" b="50000"/>
            </a:path>
          </a:gradFill>
          <a:ln w="9525">
            <a:solidFill>
              <a:schemeClr val="tx1"/>
            </a:solidFill>
            <a:miter lim="800000"/>
            <a:headEnd/>
            <a:tailEnd/>
          </a:ln>
        </p:spPr>
        <p:txBody>
          <a:bodyPr wrap="none" anchor="ctr"/>
          <a:lstStyle/>
          <a:p>
            <a:pPr algn="ctr" eaLnBrk="0" hangingPunct="0"/>
            <a:r>
              <a:rPr lang="en-US" sz="2400">
                <a:solidFill>
                  <a:srgbClr val="000000"/>
                </a:solidFill>
              </a:rPr>
              <a:t>3</a:t>
            </a:r>
          </a:p>
        </p:txBody>
      </p:sp>
      <p:sp>
        <p:nvSpPr>
          <p:cNvPr id="261141" name="Rectangle 21"/>
          <p:cNvSpPr>
            <a:spLocks noChangeArrowheads="1"/>
          </p:cNvSpPr>
          <p:nvPr/>
        </p:nvSpPr>
        <p:spPr bwMode="auto">
          <a:xfrm>
            <a:off x="2057400" y="4724400"/>
            <a:ext cx="6400800" cy="495300"/>
          </a:xfrm>
          <a:prstGeom prst="rect">
            <a:avLst/>
          </a:prstGeom>
          <a:noFill/>
          <a:ln w="9525">
            <a:noFill/>
            <a:miter lim="800000"/>
            <a:headEnd/>
            <a:tailEnd/>
          </a:ln>
        </p:spPr>
        <p:txBody>
          <a:bodyPr>
            <a:spAutoFit/>
          </a:bodyPr>
          <a:lstStyle/>
          <a:p>
            <a:pPr>
              <a:lnSpc>
                <a:spcPct val="120000"/>
              </a:lnSpc>
              <a:spcBef>
                <a:spcPct val="50000"/>
              </a:spcBef>
            </a:pPr>
            <a:r>
              <a:rPr lang="en-US" sz="2400"/>
              <a:t> </a:t>
            </a:r>
            <a:r>
              <a:rPr lang="fr-FR" sz="2400"/>
              <a:t>Tính </a:t>
            </a:r>
            <a:r>
              <a:rPr lang="fr-FR" sz="2400" i="1"/>
              <a:t>S = S</a:t>
            </a:r>
            <a:r>
              <a:rPr lang="fr-FR" sz="2400"/>
              <a:t>1</a:t>
            </a:r>
            <a:r>
              <a:rPr lang="fr-FR" sz="2400" i="1"/>
              <a:t> </a:t>
            </a:r>
            <a:r>
              <a:rPr lang="fr-FR" sz="2400"/>
              <a:t>+</a:t>
            </a:r>
            <a:r>
              <a:rPr lang="fr-FR" sz="2400" i="1"/>
              <a:t> S</a:t>
            </a:r>
            <a:r>
              <a:rPr lang="fr-FR" sz="2400"/>
              <a:t>2 và kết thúc.</a:t>
            </a:r>
            <a:r>
              <a:rPr lang="en-US" sz="2400"/>
              <a:t> </a:t>
            </a:r>
          </a:p>
        </p:txBody>
      </p:sp>
      <p:sp>
        <p:nvSpPr>
          <p:cNvPr id="261144" name="Rectangle 24"/>
          <p:cNvSpPr>
            <a:spLocks noChangeArrowheads="1"/>
          </p:cNvSpPr>
          <p:nvPr/>
        </p:nvSpPr>
        <p:spPr bwMode="auto">
          <a:xfrm>
            <a:off x="304800" y="2133600"/>
            <a:ext cx="6781800" cy="609600"/>
          </a:xfrm>
          <a:prstGeom prst="rect">
            <a:avLst/>
          </a:prstGeom>
          <a:noFill/>
          <a:ln w="9525">
            <a:noFill/>
            <a:miter lim="800000"/>
            <a:headEnd/>
            <a:tailEnd/>
          </a:ln>
        </p:spPr>
        <p:txBody>
          <a:bodyPr/>
          <a:lstStyle/>
          <a:p>
            <a:pPr marL="342900" indent="-342900"/>
            <a:r>
              <a:rPr lang="en-US" sz="2400">
                <a:solidFill>
                  <a:srgbClr val="990033"/>
                </a:solidFill>
              </a:rPr>
              <a:t>- OUTPUT : </a:t>
            </a:r>
            <a:r>
              <a:rPr lang="en-US" sz="2400"/>
              <a:t>Diện tích của hình </a:t>
            </a:r>
            <a:r>
              <a:rPr lang="en-US" sz="2400" i="1"/>
              <a:t>A</a:t>
            </a:r>
            <a:r>
              <a:rPr lang="en-US" sz="2400"/>
              <a:t>.</a:t>
            </a:r>
            <a:r>
              <a:rPr lang="en-US" sz="2400">
                <a:solidFill>
                  <a:srgbClr val="990033"/>
                </a:solidFill>
              </a:rPr>
              <a:t> 	</a:t>
            </a:r>
          </a:p>
        </p:txBody>
      </p:sp>
      <p:sp>
        <p:nvSpPr>
          <p:cNvPr id="261145" name="Rectangle 25"/>
          <p:cNvSpPr>
            <a:spLocks noChangeArrowheads="1"/>
          </p:cNvSpPr>
          <p:nvPr/>
        </p:nvSpPr>
        <p:spPr bwMode="auto">
          <a:xfrm>
            <a:off x="304800" y="685800"/>
            <a:ext cx="8610600" cy="1219200"/>
          </a:xfrm>
          <a:prstGeom prst="rect">
            <a:avLst/>
          </a:prstGeom>
          <a:noFill/>
          <a:ln w="9525">
            <a:noFill/>
            <a:miter lim="800000"/>
            <a:headEnd/>
            <a:tailEnd/>
          </a:ln>
        </p:spPr>
        <p:txBody>
          <a:bodyPr/>
          <a:lstStyle/>
          <a:p>
            <a:pPr marL="1485900" indent="-1485900" algn="just"/>
            <a:r>
              <a:rPr lang="en-US" sz="2400">
                <a:solidFill>
                  <a:srgbClr val="990033"/>
                </a:solidFill>
              </a:rPr>
              <a:t>- INPUT:  </a:t>
            </a:r>
            <a:r>
              <a:rPr lang="it-IT" sz="2400"/>
              <a:t>Số </a:t>
            </a:r>
            <a:r>
              <a:rPr lang="it-IT" sz="2400" i="1"/>
              <a:t>a</a:t>
            </a:r>
            <a:r>
              <a:rPr lang="it-IT" sz="2400"/>
              <a:t> là 1/2  chiều rộng của hình chữ nhật và là bán kính của hình bán nguyệt,</a:t>
            </a:r>
            <a:r>
              <a:rPr lang="it-IT" sz="2400" i="1"/>
              <a:t> b</a:t>
            </a:r>
            <a:r>
              <a:rPr lang="it-IT" sz="2400"/>
              <a:t> là chiều dài của hình chữ nhật.</a:t>
            </a:r>
            <a:endParaRPr lang="en-US" sz="2400">
              <a:solidFill>
                <a:srgbClr val="990033"/>
              </a:solidFill>
            </a:endParaRPr>
          </a:p>
        </p:txBody>
      </p:sp>
      <p:pic>
        <p:nvPicPr>
          <p:cNvPr id="15370" name="Picture 26"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pic>
        <p:nvPicPr>
          <p:cNvPr id="15371" name="Picture 27" descr="9"/>
          <p:cNvPicPr>
            <a:picLocks noChangeAspect="1" noChangeArrowheads="1"/>
          </p:cNvPicPr>
          <p:nvPr/>
        </p:nvPicPr>
        <p:blipFill>
          <a:blip r:embed="rId3"/>
          <a:srcRect/>
          <a:stretch>
            <a:fillRect/>
          </a:stretch>
        </p:blipFill>
        <p:spPr bwMode="auto">
          <a:xfrm>
            <a:off x="0" y="6477000"/>
            <a:ext cx="9144000" cy="381000"/>
          </a:xfrm>
          <a:prstGeom prst="rect">
            <a:avLst/>
          </a:prstGeom>
          <a:noFill/>
          <a:ln w="9525">
            <a:noFill/>
            <a:miter lim="800000"/>
            <a:headEnd/>
            <a:tailEnd/>
          </a:ln>
        </p:spPr>
      </p:pic>
      <p:sp>
        <p:nvSpPr>
          <p:cNvPr id="261148" name="Text Box 28"/>
          <p:cNvSpPr txBox="1">
            <a:spLocks noChangeArrowheads="1"/>
          </p:cNvSpPr>
          <p:nvPr/>
        </p:nvSpPr>
        <p:spPr bwMode="auto">
          <a:xfrm>
            <a:off x="152400" y="5638800"/>
            <a:ext cx="8915400" cy="892175"/>
          </a:xfrm>
          <a:prstGeom prst="rect">
            <a:avLst/>
          </a:prstGeom>
          <a:gradFill rotWithShape="1">
            <a:gsLst>
              <a:gs pos="0">
                <a:srgbClr val="D1E8FF"/>
              </a:gs>
              <a:gs pos="50000">
                <a:schemeClr val="bg1"/>
              </a:gs>
              <a:gs pos="100000">
                <a:srgbClr val="D1E8FF"/>
              </a:gs>
            </a:gsLst>
            <a:lin ang="5400000" scaled="1"/>
          </a:gradFill>
          <a:ln w="9525">
            <a:solidFill>
              <a:schemeClr val="tx1"/>
            </a:solidFill>
            <a:miter lim="800000"/>
            <a:headEnd/>
            <a:tailEnd/>
          </a:ln>
          <a:effectLst/>
        </p:spPr>
        <p:txBody>
          <a:bodyPr>
            <a:spAutoFit/>
          </a:bodyPr>
          <a:lstStyle/>
          <a:p>
            <a:pPr marL="1085850" indent="-1085850">
              <a:spcBef>
                <a:spcPct val="50000"/>
              </a:spcBef>
              <a:defRPr/>
            </a:pPr>
            <a:r>
              <a:rPr lang="en-US" sz="2800" b="0">
                <a:solidFill>
                  <a:srgbClr val="FF3300"/>
                </a:solidFill>
                <a:latin typeface="Arial"/>
              </a:rPr>
              <a:t>L</a:t>
            </a:r>
            <a:r>
              <a:rPr lang="vi-VN" sz="2800" b="0">
                <a:solidFill>
                  <a:srgbClr val="FF3300"/>
                </a:solidFill>
                <a:latin typeface="Arial"/>
              </a:rPr>
              <a:t>ư</a:t>
            </a:r>
            <a:r>
              <a:rPr lang="en-US" sz="2800" b="0">
                <a:solidFill>
                  <a:srgbClr val="FF3300"/>
                </a:solidFill>
                <a:latin typeface="Arial"/>
              </a:rPr>
              <a:t>u ý</a:t>
            </a:r>
            <a:r>
              <a:rPr lang="en-US" sz="2800" b="0">
                <a:latin typeface="Arial"/>
              </a:rPr>
              <a:t>:</a:t>
            </a:r>
            <a:r>
              <a:rPr lang="en-US" b="0">
                <a:latin typeface="Arial"/>
              </a:rPr>
              <a:t> </a:t>
            </a:r>
            <a:r>
              <a:rPr lang="en-US" sz="2400" b="0">
                <a:latin typeface="Arial"/>
              </a:rPr>
              <a:t> Trong biểu diễn thuật toán kí hiệu </a:t>
            </a:r>
            <a:r>
              <a:rPr lang="en-US" sz="2400" b="0">
                <a:latin typeface="Arial"/>
                <a:sym typeface="Symbol" pitchFamily="18" charset="2"/>
              </a:rPr>
              <a:t> </a:t>
            </a:r>
            <a:r>
              <a:rPr lang="vi-VN" sz="2400" b="0">
                <a:latin typeface="Arial"/>
                <a:sym typeface="Symbol" pitchFamily="18" charset="2"/>
              </a:rPr>
              <a:t>đ</a:t>
            </a:r>
            <a:r>
              <a:rPr lang="en-US" sz="2400" b="0">
                <a:latin typeface="Arial"/>
                <a:sym typeface="Symbol" pitchFamily="18" charset="2"/>
              </a:rPr>
              <a:t>ể chỉ phép gán một giá trị cho biến. </a:t>
            </a:r>
            <a:r>
              <a:rPr lang="en-US" sz="2400" b="0">
                <a:solidFill>
                  <a:srgbClr val="0000FF"/>
                </a:solidFill>
                <a:latin typeface="Arial"/>
                <a:sym typeface="Symbol" pitchFamily="18" charset="2"/>
              </a:rPr>
              <a:t>VD S  0 – gán giá trị 0 cho biến S</a:t>
            </a:r>
            <a:endParaRPr lang="en-US" b="0">
              <a:solidFill>
                <a:srgbClr val="0000FF"/>
              </a:solidFill>
              <a:latin typeface="Arial"/>
              <a:sym typeface="Symbol" pitchFamily="18" charset="2"/>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261145"/>
                                        </p:tgtEl>
                                        <p:attrNameLst>
                                          <p:attrName>style.visibility</p:attrName>
                                        </p:attrNameLst>
                                      </p:cBhvr>
                                      <p:to>
                                        <p:strVal val="visible"/>
                                      </p:to>
                                    </p:set>
                                    <p:anim calcmode="discrete" valueType="clr">
                                      <p:cBhvr override="childStyle">
                                        <p:cTn id="7" dur="80"/>
                                        <p:tgtEl>
                                          <p:spTgt spid="26114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61145"/>
                                        </p:tgtEl>
                                        <p:attrNameLst>
                                          <p:attrName>fillcolor</p:attrName>
                                        </p:attrNameLst>
                                      </p:cBhvr>
                                      <p:tavLst>
                                        <p:tav tm="0">
                                          <p:val>
                                            <p:clrVal>
                                              <a:schemeClr val="accent2"/>
                                            </p:clrVal>
                                          </p:val>
                                        </p:tav>
                                        <p:tav tm="50000">
                                          <p:val>
                                            <p:clrVal>
                                              <a:schemeClr val="hlink"/>
                                            </p:clrVal>
                                          </p:val>
                                        </p:tav>
                                      </p:tavLst>
                                    </p:anim>
                                    <p:set>
                                      <p:cBhvr>
                                        <p:cTn id="9" dur="80"/>
                                        <p:tgtEl>
                                          <p:spTgt spid="261145"/>
                                        </p:tgtEl>
                                        <p:attrNameLst>
                                          <p:attrName>fill.type</p:attrName>
                                        </p:attrNameLst>
                                      </p:cBhvr>
                                      <p:to>
                                        <p:strVal val="solid"/>
                                      </p:to>
                                    </p:set>
                                  </p:childTnLst>
                                </p:cTn>
                              </p:par>
                            </p:childTnLst>
                          </p:cTn>
                        </p:par>
                        <p:par>
                          <p:cTn id="10" fill="hold">
                            <p:stCondLst>
                              <p:cond delay="372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261144"/>
                                        </p:tgtEl>
                                        <p:attrNameLst>
                                          <p:attrName>style.visibility</p:attrName>
                                        </p:attrNameLst>
                                      </p:cBhvr>
                                      <p:to>
                                        <p:strVal val="visible"/>
                                      </p:to>
                                    </p:set>
                                    <p:anim calcmode="discrete" valueType="clr">
                                      <p:cBhvr override="childStyle">
                                        <p:cTn id="13" dur="80"/>
                                        <p:tgtEl>
                                          <p:spTgt spid="261144"/>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261144"/>
                                        </p:tgtEl>
                                        <p:attrNameLst>
                                          <p:attrName>fillcolor</p:attrName>
                                        </p:attrNameLst>
                                      </p:cBhvr>
                                      <p:tavLst>
                                        <p:tav tm="0">
                                          <p:val>
                                            <p:clrVal>
                                              <a:schemeClr val="accent2"/>
                                            </p:clrVal>
                                          </p:val>
                                        </p:tav>
                                        <p:tav tm="50000">
                                          <p:val>
                                            <p:clrVal>
                                              <a:schemeClr val="hlink"/>
                                            </p:clrVal>
                                          </p:val>
                                        </p:tav>
                                      </p:tavLst>
                                    </p:anim>
                                    <p:set>
                                      <p:cBhvr>
                                        <p:cTn id="15" dur="80"/>
                                        <p:tgtEl>
                                          <p:spTgt spid="261144"/>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261136"/>
                                        </p:tgtEl>
                                        <p:attrNameLst>
                                          <p:attrName>style.visibility</p:attrName>
                                        </p:attrNameLst>
                                      </p:cBhvr>
                                      <p:to>
                                        <p:strVal val="visible"/>
                                      </p:to>
                                    </p:set>
                                    <p:animEffect transition="in" filter="checkerboard(across)">
                                      <p:cBhvr>
                                        <p:cTn id="20" dur="500"/>
                                        <p:tgtEl>
                                          <p:spTgt spid="261136"/>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261137"/>
                                        </p:tgtEl>
                                        <p:attrNameLst>
                                          <p:attrName>style.visibility</p:attrName>
                                        </p:attrNameLst>
                                      </p:cBhvr>
                                      <p:to>
                                        <p:strVal val="visible"/>
                                      </p:to>
                                    </p:set>
                                    <p:animEffect transition="in" filter="checkerboard(across)">
                                      <p:cBhvr>
                                        <p:cTn id="23" dur="500"/>
                                        <p:tgtEl>
                                          <p:spTgt spid="261137"/>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261138"/>
                                        </p:tgtEl>
                                        <p:attrNameLst>
                                          <p:attrName>style.visibility</p:attrName>
                                        </p:attrNameLst>
                                      </p:cBhvr>
                                      <p:to>
                                        <p:strVal val="visible"/>
                                      </p:to>
                                    </p:set>
                                    <p:animEffect transition="in" filter="checkerboard(across)">
                                      <p:cBhvr>
                                        <p:cTn id="28" dur="500"/>
                                        <p:tgtEl>
                                          <p:spTgt spid="261138"/>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261139"/>
                                        </p:tgtEl>
                                        <p:attrNameLst>
                                          <p:attrName>style.visibility</p:attrName>
                                        </p:attrNameLst>
                                      </p:cBhvr>
                                      <p:to>
                                        <p:strVal val="visible"/>
                                      </p:to>
                                    </p:set>
                                    <p:animEffect transition="in" filter="checkerboard(across)">
                                      <p:cBhvr>
                                        <p:cTn id="31" dur="500"/>
                                        <p:tgtEl>
                                          <p:spTgt spid="261139"/>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261140"/>
                                        </p:tgtEl>
                                        <p:attrNameLst>
                                          <p:attrName>style.visibility</p:attrName>
                                        </p:attrNameLst>
                                      </p:cBhvr>
                                      <p:to>
                                        <p:strVal val="visible"/>
                                      </p:to>
                                    </p:set>
                                    <p:animEffect transition="in" filter="checkerboard(across)">
                                      <p:cBhvr>
                                        <p:cTn id="36" dur="500"/>
                                        <p:tgtEl>
                                          <p:spTgt spid="261140"/>
                                        </p:tgtEl>
                                      </p:cBhvr>
                                    </p:animEffect>
                                  </p:childTnLst>
                                </p:cTn>
                              </p:par>
                              <p:par>
                                <p:cTn id="37" presetID="5" presetClass="entr" presetSubtype="10" fill="hold" grpId="0" nodeType="withEffect">
                                  <p:stCondLst>
                                    <p:cond delay="0"/>
                                  </p:stCondLst>
                                  <p:childTnLst>
                                    <p:set>
                                      <p:cBhvr>
                                        <p:cTn id="38" dur="1" fill="hold">
                                          <p:stCondLst>
                                            <p:cond delay="0"/>
                                          </p:stCondLst>
                                        </p:cTn>
                                        <p:tgtEl>
                                          <p:spTgt spid="261141"/>
                                        </p:tgtEl>
                                        <p:attrNameLst>
                                          <p:attrName>style.visibility</p:attrName>
                                        </p:attrNameLst>
                                      </p:cBhvr>
                                      <p:to>
                                        <p:strVal val="visible"/>
                                      </p:to>
                                    </p:set>
                                    <p:animEffect transition="in" filter="checkerboard(across)">
                                      <p:cBhvr>
                                        <p:cTn id="39" dur="500"/>
                                        <p:tgtEl>
                                          <p:spTgt spid="261141"/>
                                        </p:tgtEl>
                                      </p:cBhvr>
                                    </p:animEffect>
                                  </p:childTnLst>
                                </p:cTn>
                              </p:par>
                            </p:childTnLst>
                          </p:cTn>
                        </p:par>
                      </p:childTnLst>
                    </p:cTn>
                  </p:par>
                  <p:par>
                    <p:cTn id="40" fill="hold">
                      <p:stCondLst>
                        <p:cond delay="indefinite"/>
                      </p:stCondLst>
                      <p:childTnLst>
                        <p:par>
                          <p:cTn id="41" fill="hold">
                            <p:stCondLst>
                              <p:cond delay="0"/>
                            </p:stCondLst>
                            <p:childTnLst>
                              <p:par>
                                <p:cTn id="42" presetID="18" presetClass="entr" presetSubtype="6" fill="hold" grpId="0" nodeType="clickEffect">
                                  <p:stCondLst>
                                    <p:cond delay="0"/>
                                  </p:stCondLst>
                                  <p:childTnLst>
                                    <p:set>
                                      <p:cBhvr>
                                        <p:cTn id="43" dur="1" fill="hold">
                                          <p:stCondLst>
                                            <p:cond delay="0"/>
                                          </p:stCondLst>
                                        </p:cTn>
                                        <p:tgtEl>
                                          <p:spTgt spid="261148"/>
                                        </p:tgtEl>
                                        <p:attrNameLst>
                                          <p:attrName>style.visibility</p:attrName>
                                        </p:attrNameLst>
                                      </p:cBhvr>
                                      <p:to>
                                        <p:strVal val="visible"/>
                                      </p:to>
                                    </p:set>
                                    <p:animEffect transition="in" filter="strips(downRight)">
                                      <p:cBhvr>
                                        <p:cTn id="44" dur="500"/>
                                        <p:tgtEl>
                                          <p:spTgt spid="261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36" grpId="0" animBg="1"/>
      <p:bldP spid="261137" grpId="0"/>
      <p:bldP spid="261138" grpId="0" animBg="1"/>
      <p:bldP spid="261139" grpId="0"/>
      <p:bldP spid="261140" grpId="0" animBg="1"/>
      <p:bldP spid="261141" grpId="0"/>
      <p:bldP spid="261144" grpId="0"/>
      <p:bldP spid="261145" grpId="0"/>
      <p:bldP spid="26114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51" name="AutoShape 7"/>
          <p:cNvSpPr>
            <a:spLocks noChangeArrowheads="1"/>
          </p:cNvSpPr>
          <p:nvPr/>
        </p:nvSpPr>
        <p:spPr bwMode="auto">
          <a:xfrm>
            <a:off x="1447800" y="1600200"/>
            <a:ext cx="3124200" cy="2133600"/>
          </a:xfrm>
          <a:prstGeom prst="cloudCallout">
            <a:avLst>
              <a:gd name="adj1" fmla="val -57722"/>
              <a:gd name="adj2" fmla="val 98440"/>
            </a:avLst>
          </a:prstGeom>
          <a:gradFill rotWithShape="1">
            <a:gsLst>
              <a:gs pos="0">
                <a:schemeClr val="bg1"/>
              </a:gs>
              <a:gs pos="100000">
                <a:srgbClr val="FFADFF"/>
              </a:gs>
            </a:gsLst>
            <a:path path="rect">
              <a:fillToRect l="50000" t="50000" r="50000" b="50000"/>
            </a:path>
          </a:gradFill>
          <a:ln w="9525">
            <a:solidFill>
              <a:schemeClr val="tx1"/>
            </a:solidFill>
            <a:round/>
            <a:headEnd/>
            <a:tailEnd/>
          </a:ln>
        </p:spPr>
        <p:txBody>
          <a:bodyPr/>
          <a:lstStyle/>
          <a:p>
            <a:pPr algn="ctr"/>
            <a:r>
              <a:rPr lang="en-US" sz="2400"/>
              <a:t>Xác </a:t>
            </a:r>
            <a:r>
              <a:rPr lang="vi-VN" sz="2400"/>
              <a:t>đ</a:t>
            </a:r>
            <a:r>
              <a:rPr lang="en-US" sz="2400"/>
              <a:t>ịnh Input và Output của bài toán</a:t>
            </a:r>
          </a:p>
        </p:txBody>
      </p:sp>
      <p:pic>
        <p:nvPicPr>
          <p:cNvPr id="262152" name="Picture 8" descr="Picture1"/>
          <p:cNvPicPr>
            <a:picLocks noChangeAspect="1" noChangeArrowheads="1" noCrop="1"/>
          </p:cNvPicPr>
          <p:nvPr/>
        </p:nvPicPr>
        <p:blipFill>
          <a:blip r:embed="rId2"/>
          <a:srcRect/>
          <a:stretch>
            <a:fillRect/>
          </a:stretch>
        </p:blipFill>
        <p:spPr bwMode="auto">
          <a:xfrm>
            <a:off x="228600" y="4419600"/>
            <a:ext cx="1641475" cy="2209800"/>
          </a:xfrm>
          <a:prstGeom prst="rect">
            <a:avLst/>
          </a:prstGeom>
          <a:noFill/>
          <a:ln w="9525">
            <a:noFill/>
            <a:miter lim="800000"/>
            <a:headEnd/>
            <a:tailEnd/>
          </a:ln>
        </p:spPr>
      </p:pic>
      <p:sp>
        <p:nvSpPr>
          <p:cNvPr id="262153" name="Rectangle 9"/>
          <p:cNvSpPr>
            <a:spLocks noChangeArrowheads="1"/>
          </p:cNvSpPr>
          <p:nvPr/>
        </p:nvSpPr>
        <p:spPr bwMode="auto">
          <a:xfrm>
            <a:off x="2971800" y="5334000"/>
            <a:ext cx="5486400" cy="609600"/>
          </a:xfrm>
          <a:prstGeom prst="rect">
            <a:avLst/>
          </a:prstGeom>
          <a:noFill/>
          <a:ln w="9525">
            <a:noFill/>
            <a:miter lim="800000"/>
            <a:headEnd/>
            <a:tailEnd/>
          </a:ln>
        </p:spPr>
        <p:txBody>
          <a:bodyPr/>
          <a:lstStyle/>
          <a:p>
            <a:pPr marL="342900" indent="-342900"/>
            <a:r>
              <a:rPr lang="en-US" sz="2400">
                <a:solidFill>
                  <a:srgbClr val="990033"/>
                </a:solidFill>
              </a:rPr>
              <a:t>- OUTPUT : </a:t>
            </a:r>
            <a:r>
              <a:rPr lang="en-US" sz="2400"/>
              <a:t>Tổng của dãy số trên. </a:t>
            </a:r>
          </a:p>
        </p:txBody>
      </p:sp>
      <p:sp>
        <p:nvSpPr>
          <p:cNvPr id="262154" name="Rectangle 10"/>
          <p:cNvSpPr>
            <a:spLocks noChangeArrowheads="1"/>
          </p:cNvSpPr>
          <p:nvPr/>
        </p:nvSpPr>
        <p:spPr bwMode="auto">
          <a:xfrm>
            <a:off x="2971800" y="4343400"/>
            <a:ext cx="5791200" cy="914400"/>
          </a:xfrm>
          <a:prstGeom prst="rect">
            <a:avLst/>
          </a:prstGeom>
          <a:noFill/>
          <a:ln w="9525">
            <a:noFill/>
            <a:miter lim="800000"/>
            <a:headEnd/>
            <a:tailEnd/>
          </a:ln>
        </p:spPr>
        <p:txBody>
          <a:bodyPr/>
          <a:lstStyle/>
          <a:p>
            <a:pPr marL="1600200" indent="-1600200" algn="just"/>
            <a:r>
              <a:rPr lang="en-US" sz="2400">
                <a:solidFill>
                  <a:srgbClr val="990033"/>
                </a:solidFill>
              </a:rPr>
              <a:t>- INPUT:  </a:t>
            </a:r>
            <a:r>
              <a:rPr lang="pt-BR" sz="2400"/>
              <a:t>Dãy 100</a:t>
            </a:r>
            <a:r>
              <a:rPr lang="pt-BR" sz="2400" i="1"/>
              <a:t> </a:t>
            </a:r>
            <a:r>
              <a:rPr lang="pt-BR" sz="2400"/>
              <a:t>số tự nhiên </a:t>
            </a:r>
            <a:r>
              <a:rPr lang="vi-VN" sz="2400"/>
              <a:t>đ</a:t>
            </a:r>
            <a:r>
              <a:rPr lang="pt-BR" sz="2400"/>
              <a:t>ầu tiên: 1, 2, ... 100.</a:t>
            </a:r>
            <a:endParaRPr lang="en-US" sz="2400"/>
          </a:p>
        </p:txBody>
      </p:sp>
      <p:pic>
        <p:nvPicPr>
          <p:cNvPr id="16390" name="Picture 11"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16391" name="Picture 12"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16392" name="Rectangle 13"/>
          <p:cNvSpPr>
            <a:spLocks noChangeArrowheads="1"/>
          </p:cNvSpPr>
          <p:nvPr/>
        </p:nvSpPr>
        <p:spPr bwMode="auto">
          <a:xfrm>
            <a:off x="609600" y="625475"/>
            <a:ext cx="7848600" cy="830263"/>
          </a:xfrm>
          <a:prstGeom prst="rect">
            <a:avLst/>
          </a:prstGeom>
          <a:noFill/>
          <a:ln w="9525">
            <a:noFill/>
            <a:miter lim="800000"/>
            <a:headEnd/>
            <a:tailEnd/>
          </a:ln>
        </p:spPr>
        <p:txBody>
          <a:bodyPr>
            <a:spAutoFit/>
          </a:bodyPr>
          <a:lstStyle/>
          <a:p>
            <a:pPr eaLnBrk="0" hangingPunct="0"/>
            <a:r>
              <a:rPr lang="en-US" sz="2400">
                <a:solidFill>
                  <a:srgbClr val="0000FF"/>
                </a:solidFill>
              </a:rPr>
              <a:t>Ví dụ 2:</a:t>
            </a:r>
            <a:r>
              <a:rPr lang="en-US" sz="2400" b="0">
                <a:solidFill>
                  <a:srgbClr val="000099"/>
                </a:solidFill>
              </a:rPr>
              <a:t>  </a:t>
            </a:r>
            <a:r>
              <a:rPr lang="en-US" sz="2400"/>
              <a:t>Tính tổng của 100 số tự nhiên </a:t>
            </a:r>
            <a:r>
              <a:rPr lang="vi-VN" sz="2400"/>
              <a:t>đ</a:t>
            </a:r>
            <a:r>
              <a:rPr lang="en-US" sz="2400"/>
              <a:t>ầu tiên  </a:t>
            </a:r>
          </a:p>
          <a:p>
            <a:pPr eaLnBrk="0" hangingPunct="0"/>
            <a:r>
              <a:rPr lang="en-US" sz="2400"/>
              <a:t>             liên tiếp S = 1 + 2 + 3 + 4 + ... + 100</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62151"/>
                                        </p:tgtEl>
                                        <p:attrNameLst>
                                          <p:attrName>style.visibility</p:attrName>
                                        </p:attrNameLst>
                                      </p:cBhvr>
                                      <p:to>
                                        <p:strVal val="visible"/>
                                      </p:to>
                                    </p:set>
                                    <p:anim calcmode="lin" valueType="num">
                                      <p:cBhvr>
                                        <p:cTn id="7" dur="1000" fill="hold"/>
                                        <p:tgtEl>
                                          <p:spTgt spid="262151"/>
                                        </p:tgtEl>
                                        <p:attrNameLst>
                                          <p:attrName>ppt_w</p:attrName>
                                        </p:attrNameLst>
                                      </p:cBhvr>
                                      <p:tavLst>
                                        <p:tav tm="0">
                                          <p:val>
                                            <p:strVal val="#ppt_w*0.05"/>
                                          </p:val>
                                        </p:tav>
                                        <p:tav tm="100000">
                                          <p:val>
                                            <p:strVal val="#ppt_w"/>
                                          </p:val>
                                        </p:tav>
                                      </p:tavLst>
                                    </p:anim>
                                    <p:anim calcmode="lin" valueType="num">
                                      <p:cBhvr>
                                        <p:cTn id="8" dur="1000" fill="hold"/>
                                        <p:tgtEl>
                                          <p:spTgt spid="262151"/>
                                        </p:tgtEl>
                                        <p:attrNameLst>
                                          <p:attrName>ppt_h</p:attrName>
                                        </p:attrNameLst>
                                      </p:cBhvr>
                                      <p:tavLst>
                                        <p:tav tm="0">
                                          <p:val>
                                            <p:strVal val="#ppt_h"/>
                                          </p:val>
                                        </p:tav>
                                        <p:tav tm="100000">
                                          <p:val>
                                            <p:strVal val="#ppt_h"/>
                                          </p:val>
                                        </p:tav>
                                      </p:tavLst>
                                    </p:anim>
                                    <p:anim calcmode="lin" valueType="num">
                                      <p:cBhvr>
                                        <p:cTn id="9" dur="1000" fill="hold"/>
                                        <p:tgtEl>
                                          <p:spTgt spid="262151"/>
                                        </p:tgtEl>
                                        <p:attrNameLst>
                                          <p:attrName>ppt_x</p:attrName>
                                        </p:attrNameLst>
                                      </p:cBhvr>
                                      <p:tavLst>
                                        <p:tav tm="0">
                                          <p:val>
                                            <p:strVal val="#ppt_x-.2"/>
                                          </p:val>
                                        </p:tav>
                                        <p:tav tm="100000">
                                          <p:val>
                                            <p:strVal val="#ppt_x"/>
                                          </p:val>
                                        </p:tav>
                                      </p:tavLst>
                                    </p:anim>
                                    <p:anim calcmode="lin" valueType="num">
                                      <p:cBhvr>
                                        <p:cTn id="10" dur="1000" fill="hold"/>
                                        <p:tgtEl>
                                          <p:spTgt spid="262151"/>
                                        </p:tgtEl>
                                        <p:attrNameLst>
                                          <p:attrName>ppt_y</p:attrName>
                                        </p:attrNameLst>
                                      </p:cBhvr>
                                      <p:tavLst>
                                        <p:tav tm="0">
                                          <p:val>
                                            <p:strVal val="#ppt_y"/>
                                          </p:val>
                                        </p:tav>
                                        <p:tav tm="100000">
                                          <p:val>
                                            <p:strVal val="#ppt_y"/>
                                          </p:val>
                                        </p:tav>
                                      </p:tavLst>
                                    </p:anim>
                                    <p:animEffect transition="in" filter="fade">
                                      <p:cBhvr>
                                        <p:cTn id="11" dur="1000"/>
                                        <p:tgtEl>
                                          <p:spTgt spid="262151"/>
                                        </p:tgtEl>
                                      </p:cBhvr>
                                    </p:animEffect>
                                  </p:childTnLst>
                                </p:cTn>
                              </p:par>
                              <p:par>
                                <p:cTn id="12" presetID="54" presetClass="entr" presetSubtype="0" accel="100000" fill="hold" nodeType="withEffect">
                                  <p:stCondLst>
                                    <p:cond delay="0"/>
                                  </p:stCondLst>
                                  <p:childTnLst>
                                    <p:set>
                                      <p:cBhvr>
                                        <p:cTn id="13" dur="1" fill="hold">
                                          <p:stCondLst>
                                            <p:cond delay="0"/>
                                          </p:stCondLst>
                                        </p:cTn>
                                        <p:tgtEl>
                                          <p:spTgt spid="262152"/>
                                        </p:tgtEl>
                                        <p:attrNameLst>
                                          <p:attrName>style.visibility</p:attrName>
                                        </p:attrNameLst>
                                      </p:cBhvr>
                                      <p:to>
                                        <p:strVal val="visible"/>
                                      </p:to>
                                    </p:set>
                                    <p:anim calcmode="lin" valueType="num">
                                      <p:cBhvr>
                                        <p:cTn id="14" dur="1000" fill="hold"/>
                                        <p:tgtEl>
                                          <p:spTgt spid="262152"/>
                                        </p:tgtEl>
                                        <p:attrNameLst>
                                          <p:attrName>ppt_w</p:attrName>
                                        </p:attrNameLst>
                                      </p:cBhvr>
                                      <p:tavLst>
                                        <p:tav tm="0">
                                          <p:val>
                                            <p:strVal val="#ppt_w*0.05"/>
                                          </p:val>
                                        </p:tav>
                                        <p:tav tm="100000">
                                          <p:val>
                                            <p:strVal val="#ppt_w"/>
                                          </p:val>
                                        </p:tav>
                                      </p:tavLst>
                                    </p:anim>
                                    <p:anim calcmode="lin" valueType="num">
                                      <p:cBhvr>
                                        <p:cTn id="15" dur="1000" fill="hold"/>
                                        <p:tgtEl>
                                          <p:spTgt spid="262152"/>
                                        </p:tgtEl>
                                        <p:attrNameLst>
                                          <p:attrName>ppt_h</p:attrName>
                                        </p:attrNameLst>
                                      </p:cBhvr>
                                      <p:tavLst>
                                        <p:tav tm="0">
                                          <p:val>
                                            <p:strVal val="#ppt_h"/>
                                          </p:val>
                                        </p:tav>
                                        <p:tav tm="100000">
                                          <p:val>
                                            <p:strVal val="#ppt_h"/>
                                          </p:val>
                                        </p:tav>
                                      </p:tavLst>
                                    </p:anim>
                                    <p:anim calcmode="lin" valueType="num">
                                      <p:cBhvr>
                                        <p:cTn id="16" dur="1000" fill="hold"/>
                                        <p:tgtEl>
                                          <p:spTgt spid="262152"/>
                                        </p:tgtEl>
                                        <p:attrNameLst>
                                          <p:attrName>ppt_x</p:attrName>
                                        </p:attrNameLst>
                                      </p:cBhvr>
                                      <p:tavLst>
                                        <p:tav tm="0">
                                          <p:val>
                                            <p:strVal val="#ppt_x-.2"/>
                                          </p:val>
                                        </p:tav>
                                        <p:tav tm="100000">
                                          <p:val>
                                            <p:strVal val="#ppt_x"/>
                                          </p:val>
                                        </p:tav>
                                      </p:tavLst>
                                    </p:anim>
                                    <p:anim calcmode="lin" valueType="num">
                                      <p:cBhvr>
                                        <p:cTn id="17" dur="1000" fill="hold"/>
                                        <p:tgtEl>
                                          <p:spTgt spid="262152"/>
                                        </p:tgtEl>
                                        <p:attrNameLst>
                                          <p:attrName>ppt_y</p:attrName>
                                        </p:attrNameLst>
                                      </p:cBhvr>
                                      <p:tavLst>
                                        <p:tav tm="0">
                                          <p:val>
                                            <p:strVal val="#ppt_y"/>
                                          </p:val>
                                        </p:tav>
                                        <p:tav tm="100000">
                                          <p:val>
                                            <p:strVal val="#ppt_y"/>
                                          </p:val>
                                        </p:tav>
                                      </p:tavLst>
                                    </p:anim>
                                    <p:animEffect transition="in" filter="fade">
                                      <p:cBhvr>
                                        <p:cTn id="18" dur="1000"/>
                                        <p:tgtEl>
                                          <p:spTgt spid="262152"/>
                                        </p:tgtEl>
                                      </p:cBhvr>
                                    </p:animEffect>
                                  </p:childTnLst>
                                </p:cTn>
                              </p:par>
                            </p:childTnLst>
                          </p:cTn>
                        </p:par>
                      </p:childTnLst>
                    </p:cTn>
                  </p:par>
                  <p:par>
                    <p:cTn id="19" fill="hold">
                      <p:stCondLst>
                        <p:cond delay="indefinite"/>
                      </p:stCondLst>
                      <p:childTnLst>
                        <p:par>
                          <p:cTn id="20" fill="hold">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262154"/>
                                        </p:tgtEl>
                                        <p:attrNameLst>
                                          <p:attrName>style.visibility</p:attrName>
                                        </p:attrNameLst>
                                      </p:cBhvr>
                                      <p:to>
                                        <p:strVal val="visible"/>
                                      </p:to>
                                    </p:set>
                                    <p:anim calcmode="discrete" valueType="clr">
                                      <p:cBhvr override="childStyle">
                                        <p:cTn id="23" dur="80"/>
                                        <p:tgtEl>
                                          <p:spTgt spid="262154"/>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262154"/>
                                        </p:tgtEl>
                                        <p:attrNameLst>
                                          <p:attrName>fillcolor</p:attrName>
                                        </p:attrNameLst>
                                      </p:cBhvr>
                                      <p:tavLst>
                                        <p:tav tm="0">
                                          <p:val>
                                            <p:clrVal>
                                              <a:schemeClr val="accent2"/>
                                            </p:clrVal>
                                          </p:val>
                                        </p:tav>
                                        <p:tav tm="50000">
                                          <p:val>
                                            <p:clrVal>
                                              <a:schemeClr val="hlink"/>
                                            </p:clrVal>
                                          </p:val>
                                        </p:tav>
                                      </p:tavLst>
                                    </p:anim>
                                    <p:set>
                                      <p:cBhvr>
                                        <p:cTn id="25" dur="80"/>
                                        <p:tgtEl>
                                          <p:spTgt spid="262154"/>
                                        </p:tgtEl>
                                        <p:attrNameLst>
                                          <p:attrName>fill.type</p:attrName>
                                        </p:attrNameLst>
                                      </p:cBhvr>
                                      <p:to>
                                        <p:strVal val="solid"/>
                                      </p:to>
                                    </p:set>
                                  </p:childTnLst>
                                </p:cTn>
                              </p:par>
                            </p:childTnLst>
                          </p:cTn>
                        </p:par>
                        <p:par>
                          <p:cTn id="26" fill="hold">
                            <p:stCondLst>
                              <p:cond delay="1680"/>
                            </p:stCondLst>
                            <p:childTnLst>
                              <p:par>
                                <p:cTn id="27" presetID="27" presetClass="entr" presetSubtype="0" fill="hold" grpId="0" nodeType="afterEffect">
                                  <p:stCondLst>
                                    <p:cond delay="0"/>
                                  </p:stCondLst>
                                  <p:iterate type="lt">
                                    <p:tmPct val="50000"/>
                                  </p:iterate>
                                  <p:childTnLst>
                                    <p:set>
                                      <p:cBhvr>
                                        <p:cTn id="28" dur="1" fill="hold">
                                          <p:stCondLst>
                                            <p:cond delay="0"/>
                                          </p:stCondLst>
                                        </p:cTn>
                                        <p:tgtEl>
                                          <p:spTgt spid="262153"/>
                                        </p:tgtEl>
                                        <p:attrNameLst>
                                          <p:attrName>style.visibility</p:attrName>
                                        </p:attrNameLst>
                                      </p:cBhvr>
                                      <p:to>
                                        <p:strVal val="visible"/>
                                      </p:to>
                                    </p:set>
                                    <p:anim calcmode="discrete" valueType="clr">
                                      <p:cBhvr override="childStyle">
                                        <p:cTn id="29" dur="80"/>
                                        <p:tgtEl>
                                          <p:spTgt spid="262153"/>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262153"/>
                                        </p:tgtEl>
                                        <p:attrNameLst>
                                          <p:attrName>fillcolor</p:attrName>
                                        </p:attrNameLst>
                                      </p:cBhvr>
                                      <p:tavLst>
                                        <p:tav tm="0">
                                          <p:val>
                                            <p:clrVal>
                                              <a:schemeClr val="accent2"/>
                                            </p:clrVal>
                                          </p:val>
                                        </p:tav>
                                        <p:tav tm="50000">
                                          <p:val>
                                            <p:clrVal>
                                              <a:schemeClr val="hlink"/>
                                            </p:clrVal>
                                          </p:val>
                                        </p:tav>
                                      </p:tavLst>
                                    </p:anim>
                                    <p:set>
                                      <p:cBhvr>
                                        <p:cTn id="31" dur="80"/>
                                        <p:tgtEl>
                                          <p:spTgt spid="26215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51" grpId="0" animBg="1"/>
      <p:bldP spid="262153" grpId="0"/>
      <p:bldP spid="26215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3" name="Rectangle 5"/>
          <p:cNvSpPr>
            <a:spLocks noChangeArrowheads="1"/>
          </p:cNvSpPr>
          <p:nvPr/>
        </p:nvSpPr>
        <p:spPr bwMode="auto">
          <a:xfrm>
            <a:off x="2228850" y="457200"/>
            <a:ext cx="1066800" cy="1262063"/>
          </a:xfrm>
          <a:prstGeom prst="rect">
            <a:avLst/>
          </a:prstGeom>
          <a:solidFill>
            <a:srgbClr val="FFFFCC"/>
          </a:solidFill>
          <a:ln w="9525">
            <a:solidFill>
              <a:srgbClr val="FFFFCC"/>
            </a:solidFill>
            <a:miter lim="800000"/>
            <a:headEnd/>
            <a:tailEnd/>
          </a:ln>
        </p:spPr>
        <p:txBody>
          <a:bodyPr wrap="none" anchor="ctr"/>
          <a:lstStyle/>
          <a:p>
            <a:endParaRPr lang="en-US"/>
          </a:p>
        </p:txBody>
      </p:sp>
      <p:sp>
        <p:nvSpPr>
          <p:cNvPr id="263174" name="AutoShape 6"/>
          <p:cNvSpPr>
            <a:spLocks/>
          </p:cNvSpPr>
          <p:nvPr/>
        </p:nvSpPr>
        <p:spPr bwMode="auto">
          <a:xfrm>
            <a:off x="3581400" y="3276600"/>
            <a:ext cx="152400" cy="2819400"/>
          </a:xfrm>
          <a:prstGeom prst="rightBrace">
            <a:avLst>
              <a:gd name="adj1" fmla="val 154167"/>
              <a:gd name="adj2" fmla="val 50000"/>
            </a:avLst>
          </a:prstGeom>
          <a:noFill/>
          <a:ln w="9525">
            <a:solidFill>
              <a:schemeClr val="tx1"/>
            </a:solidFill>
            <a:round/>
            <a:headEnd/>
            <a:tailEnd/>
          </a:ln>
        </p:spPr>
        <p:txBody>
          <a:bodyPr wrap="none" anchor="ctr"/>
          <a:lstStyle/>
          <a:p>
            <a:endParaRPr lang="en-US"/>
          </a:p>
        </p:txBody>
      </p:sp>
      <p:sp>
        <p:nvSpPr>
          <p:cNvPr id="263175" name="Rectangle 7"/>
          <p:cNvSpPr>
            <a:spLocks noChangeArrowheads="1"/>
          </p:cNvSpPr>
          <p:nvPr/>
        </p:nvSpPr>
        <p:spPr bwMode="auto">
          <a:xfrm>
            <a:off x="4495800" y="3124200"/>
            <a:ext cx="2057400" cy="609600"/>
          </a:xfrm>
          <a:prstGeom prst="rect">
            <a:avLst/>
          </a:prstGeom>
          <a:noFill/>
          <a:ln w="9525">
            <a:noFill/>
            <a:miter lim="800000"/>
            <a:headEnd/>
            <a:tailEnd/>
          </a:ln>
        </p:spPr>
        <p:txBody>
          <a:bodyPr/>
          <a:lstStyle/>
          <a:p>
            <a:r>
              <a:rPr lang="en-US" sz="2200" b="0">
                <a:solidFill>
                  <a:srgbClr val="0000FF"/>
                </a:solidFill>
              </a:rPr>
              <a:t>Nhận xét:</a:t>
            </a:r>
          </a:p>
        </p:txBody>
      </p:sp>
      <p:sp>
        <p:nvSpPr>
          <p:cNvPr id="263176" name="Rectangle 8"/>
          <p:cNvSpPr>
            <a:spLocks noChangeArrowheads="1"/>
          </p:cNvSpPr>
          <p:nvPr/>
        </p:nvSpPr>
        <p:spPr bwMode="auto">
          <a:xfrm>
            <a:off x="762000" y="3200400"/>
            <a:ext cx="1600200" cy="533400"/>
          </a:xfrm>
          <a:prstGeom prst="rect">
            <a:avLst/>
          </a:prstGeom>
          <a:noFill/>
          <a:ln w="9525">
            <a:noFill/>
            <a:miter lim="800000"/>
            <a:headEnd/>
            <a:tailEnd/>
          </a:ln>
        </p:spPr>
        <p:txBody>
          <a:bodyPr/>
          <a:lstStyle/>
          <a:p>
            <a:pPr marL="342900" indent="-342900"/>
            <a:r>
              <a:rPr lang="en-US" sz="2000"/>
              <a:t>S = 0</a:t>
            </a:r>
          </a:p>
        </p:txBody>
      </p:sp>
      <p:sp>
        <p:nvSpPr>
          <p:cNvPr id="263177" name="Rectangle 9"/>
          <p:cNvSpPr>
            <a:spLocks noChangeArrowheads="1"/>
          </p:cNvSpPr>
          <p:nvPr/>
        </p:nvSpPr>
        <p:spPr bwMode="auto">
          <a:xfrm>
            <a:off x="762000" y="3581400"/>
            <a:ext cx="3048000" cy="381000"/>
          </a:xfrm>
          <a:prstGeom prst="rect">
            <a:avLst/>
          </a:prstGeom>
          <a:noFill/>
          <a:ln w="9525">
            <a:noFill/>
            <a:miter lim="800000"/>
            <a:headEnd/>
            <a:tailEnd/>
          </a:ln>
        </p:spPr>
        <p:txBody>
          <a:bodyPr/>
          <a:lstStyle/>
          <a:p>
            <a:pPr marL="342900" indent="-342900"/>
            <a:r>
              <a:rPr lang="en-US" sz="2000"/>
              <a:t>S1 = S + 1</a:t>
            </a:r>
          </a:p>
        </p:txBody>
      </p:sp>
      <p:sp>
        <p:nvSpPr>
          <p:cNvPr id="263178" name="Rectangle 10"/>
          <p:cNvSpPr>
            <a:spLocks noChangeArrowheads="1"/>
          </p:cNvSpPr>
          <p:nvPr/>
        </p:nvSpPr>
        <p:spPr bwMode="auto">
          <a:xfrm>
            <a:off x="762000" y="4114800"/>
            <a:ext cx="3048000" cy="533400"/>
          </a:xfrm>
          <a:prstGeom prst="rect">
            <a:avLst/>
          </a:prstGeom>
          <a:noFill/>
          <a:ln w="9525">
            <a:noFill/>
            <a:miter lim="800000"/>
            <a:headEnd/>
            <a:tailEnd/>
          </a:ln>
        </p:spPr>
        <p:txBody>
          <a:bodyPr/>
          <a:lstStyle/>
          <a:p>
            <a:pPr marL="342900" indent="-342900"/>
            <a:r>
              <a:rPr lang="en-US" sz="2000"/>
              <a:t>S2 = S1 + 2</a:t>
            </a:r>
          </a:p>
        </p:txBody>
      </p:sp>
      <p:sp>
        <p:nvSpPr>
          <p:cNvPr id="263179" name="Rectangle 11"/>
          <p:cNvSpPr>
            <a:spLocks noChangeArrowheads="1"/>
          </p:cNvSpPr>
          <p:nvPr/>
        </p:nvSpPr>
        <p:spPr bwMode="auto">
          <a:xfrm>
            <a:off x="762000" y="4648200"/>
            <a:ext cx="3048000" cy="533400"/>
          </a:xfrm>
          <a:prstGeom prst="rect">
            <a:avLst/>
          </a:prstGeom>
          <a:noFill/>
          <a:ln w="9525">
            <a:noFill/>
            <a:miter lim="800000"/>
            <a:headEnd/>
            <a:tailEnd/>
          </a:ln>
        </p:spPr>
        <p:txBody>
          <a:bodyPr/>
          <a:lstStyle/>
          <a:p>
            <a:pPr marL="342900" indent="-342900"/>
            <a:r>
              <a:rPr lang="en-US" sz="2000"/>
              <a:t>S3 = S2 + 3</a:t>
            </a:r>
          </a:p>
          <a:p>
            <a:pPr marL="342900" indent="-342900"/>
            <a:endParaRPr lang="en-US" sz="2000"/>
          </a:p>
          <a:p>
            <a:pPr marL="342900" indent="-342900"/>
            <a:r>
              <a:rPr lang="en-US" sz="2000"/>
              <a:t>	</a:t>
            </a:r>
          </a:p>
        </p:txBody>
      </p:sp>
      <p:sp>
        <p:nvSpPr>
          <p:cNvPr id="263180" name="Rectangle 12"/>
          <p:cNvSpPr>
            <a:spLocks noChangeArrowheads="1"/>
          </p:cNvSpPr>
          <p:nvPr/>
        </p:nvSpPr>
        <p:spPr bwMode="auto">
          <a:xfrm>
            <a:off x="762000" y="5105400"/>
            <a:ext cx="3048000" cy="304800"/>
          </a:xfrm>
          <a:prstGeom prst="rect">
            <a:avLst/>
          </a:prstGeom>
          <a:noFill/>
          <a:ln w="9525">
            <a:noFill/>
            <a:miter lim="800000"/>
            <a:headEnd/>
            <a:tailEnd/>
          </a:ln>
        </p:spPr>
        <p:txBody>
          <a:bodyPr/>
          <a:lstStyle/>
          <a:p>
            <a:pPr marL="342900" indent="-342900">
              <a:lnSpc>
                <a:spcPct val="50000"/>
              </a:lnSpc>
            </a:pPr>
            <a:r>
              <a:rPr lang="en-US" sz="2000">
                <a:solidFill>
                  <a:srgbClr val="FF3300"/>
                </a:solidFill>
              </a:rPr>
              <a:t>.....</a:t>
            </a:r>
            <a:r>
              <a:rPr lang="en-US" sz="2000"/>
              <a:t>	</a:t>
            </a:r>
            <a:endParaRPr lang="en-US" sz="2000">
              <a:solidFill>
                <a:srgbClr val="3333FF"/>
              </a:solidFill>
            </a:endParaRPr>
          </a:p>
        </p:txBody>
      </p:sp>
      <p:sp>
        <p:nvSpPr>
          <p:cNvPr id="263181" name="Rectangle 13"/>
          <p:cNvSpPr>
            <a:spLocks noChangeArrowheads="1"/>
          </p:cNvSpPr>
          <p:nvPr/>
        </p:nvSpPr>
        <p:spPr bwMode="auto">
          <a:xfrm>
            <a:off x="685800" y="5562600"/>
            <a:ext cx="4419600" cy="533400"/>
          </a:xfrm>
          <a:prstGeom prst="rect">
            <a:avLst/>
          </a:prstGeom>
          <a:noFill/>
          <a:ln w="9525">
            <a:noFill/>
            <a:miter lim="800000"/>
            <a:headEnd/>
            <a:tailEnd/>
          </a:ln>
        </p:spPr>
        <p:txBody>
          <a:bodyPr/>
          <a:lstStyle/>
          <a:p>
            <a:pPr marL="342900" indent="-342900"/>
            <a:r>
              <a:rPr lang="en-US" sz="2000"/>
              <a:t>S100 = S99 + 100</a:t>
            </a:r>
          </a:p>
        </p:txBody>
      </p:sp>
      <p:graphicFrame>
        <p:nvGraphicFramePr>
          <p:cNvPr id="263182" name="Object 14"/>
          <p:cNvGraphicFramePr>
            <a:graphicFrameLocks noChangeAspect="1"/>
          </p:cNvGraphicFramePr>
          <p:nvPr/>
        </p:nvGraphicFramePr>
        <p:xfrm>
          <a:off x="1066800" y="793750"/>
          <a:ext cx="1200150" cy="577850"/>
        </p:xfrm>
        <a:graphic>
          <a:graphicData uri="http://schemas.openxmlformats.org/presentationml/2006/ole">
            <p:oleObj spid="_x0000_s2050" name="Equation" r:id="rId3" imgW="368280" imgH="177480" progId="Equation.3">
              <p:embed/>
            </p:oleObj>
          </a:graphicData>
        </a:graphic>
      </p:graphicFrame>
      <p:sp>
        <p:nvSpPr>
          <p:cNvPr id="263183" name="Rectangle 15"/>
          <p:cNvSpPr>
            <a:spLocks noChangeArrowheads="1"/>
          </p:cNvSpPr>
          <p:nvPr/>
        </p:nvSpPr>
        <p:spPr bwMode="auto">
          <a:xfrm>
            <a:off x="4267200" y="3657600"/>
            <a:ext cx="4191000" cy="2590800"/>
          </a:xfrm>
          <a:prstGeom prst="rect">
            <a:avLst/>
          </a:prstGeom>
          <a:gradFill rotWithShape="1">
            <a:gsLst>
              <a:gs pos="0">
                <a:schemeClr val="bg1"/>
              </a:gs>
              <a:gs pos="100000">
                <a:srgbClr val="61E1FF"/>
              </a:gs>
            </a:gsLst>
            <a:path path="shape">
              <a:fillToRect l="50000" t="50000" r="50000" b="50000"/>
            </a:path>
          </a:gradFill>
          <a:ln w="9525">
            <a:noFill/>
            <a:miter lim="800000"/>
            <a:headEnd/>
            <a:tailEnd/>
          </a:ln>
        </p:spPr>
        <p:txBody>
          <a:bodyPr/>
          <a:lstStyle/>
          <a:p>
            <a:r>
              <a:rPr lang="en-US" sz="2200" i="1">
                <a:solidFill>
                  <a:srgbClr val="FF3300"/>
                </a:solidFill>
              </a:rPr>
              <a:t>Bắt </a:t>
            </a:r>
            <a:r>
              <a:rPr lang="vi-VN" sz="2200" i="1">
                <a:solidFill>
                  <a:srgbClr val="FF3300"/>
                </a:solidFill>
              </a:rPr>
              <a:t>đ</a:t>
            </a:r>
            <a:r>
              <a:rPr lang="en-US" sz="2200" i="1">
                <a:solidFill>
                  <a:srgbClr val="FF3300"/>
                </a:solidFill>
              </a:rPr>
              <a:t>ầu từ S1 việc tính S </a:t>
            </a:r>
            <a:r>
              <a:rPr lang="vi-VN" sz="2200" i="1">
                <a:solidFill>
                  <a:srgbClr val="FF3300"/>
                </a:solidFill>
              </a:rPr>
              <a:t>đư</a:t>
            </a:r>
            <a:r>
              <a:rPr lang="en-US" sz="2200" i="1">
                <a:solidFill>
                  <a:srgbClr val="FF3300"/>
                </a:solidFill>
              </a:rPr>
              <a:t>ợc lặp </a:t>
            </a:r>
            <a:r>
              <a:rPr lang="vi-VN" sz="2200" i="1">
                <a:solidFill>
                  <a:srgbClr val="FF3300"/>
                </a:solidFill>
              </a:rPr>
              <a:t>đ</a:t>
            </a:r>
            <a:r>
              <a:rPr lang="en-US" sz="2200" i="1">
                <a:solidFill>
                  <a:srgbClr val="FF3300"/>
                </a:solidFill>
              </a:rPr>
              <a:t>i lặp lại 100 lần theo quy luật</a:t>
            </a:r>
          </a:p>
          <a:p>
            <a:pPr>
              <a:lnSpc>
                <a:spcPct val="150000"/>
              </a:lnSpc>
            </a:pPr>
            <a:r>
              <a:rPr lang="en-US" sz="2200" i="1">
                <a:solidFill>
                  <a:srgbClr val="FF3300"/>
                </a:solidFill>
              </a:rPr>
              <a:t> S</a:t>
            </a:r>
            <a:r>
              <a:rPr lang="en-US" sz="2200" i="1" baseline="-25000">
                <a:solidFill>
                  <a:srgbClr val="FF3300"/>
                </a:solidFill>
              </a:rPr>
              <a:t>sau</a:t>
            </a:r>
            <a:r>
              <a:rPr lang="en-US" sz="2200" i="1">
                <a:solidFill>
                  <a:srgbClr val="FF3300"/>
                </a:solidFill>
              </a:rPr>
              <a:t> = S</a:t>
            </a:r>
            <a:r>
              <a:rPr lang="en-US" sz="2200" i="1" baseline="-25000">
                <a:solidFill>
                  <a:srgbClr val="FF3300"/>
                </a:solidFill>
              </a:rPr>
              <a:t>tr</a:t>
            </a:r>
            <a:r>
              <a:rPr lang="vi-VN" sz="2200" i="1" baseline="-25000">
                <a:solidFill>
                  <a:srgbClr val="FF3300"/>
                </a:solidFill>
              </a:rPr>
              <a:t>ư</a:t>
            </a:r>
            <a:r>
              <a:rPr lang="en-US" sz="2200" i="1" baseline="-25000">
                <a:solidFill>
                  <a:srgbClr val="FF3300"/>
                </a:solidFill>
              </a:rPr>
              <a:t>ớc</a:t>
            </a:r>
            <a:r>
              <a:rPr lang="en-US" sz="2200" i="1">
                <a:solidFill>
                  <a:srgbClr val="FF3300"/>
                </a:solidFill>
              </a:rPr>
              <a:t>+ i</a:t>
            </a:r>
          </a:p>
          <a:p>
            <a:pPr>
              <a:lnSpc>
                <a:spcPct val="150000"/>
              </a:lnSpc>
            </a:pPr>
            <a:r>
              <a:rPr lang="en-US" sz="2200" i="1">
                <a:solidFill>
                  <a:srgbClr val="FF3300"/>
                </a:solidFill>
              </a:rPr>
              <a:t>với i t</a:t>
            </a:r>
            <a:r>
              <a:rPr lang="vi-VN" sz="2200" i="1">
                <a:solidFill>
                  <a:srgbClr val="FF3300"/>
                </a:solidFill>
              </a:rPr>
              <a:t>ă</a:t>
            </a:r>
            <a:r>
              <a:rPr lang="en-US" sz="2200" i="1">
                <a:solidFill>
                  <a:srgbClr val="FF3300"/>
                </a:solidFill>
              </a:rPr>
              <a:t>ng lần l</a:t>
            </a:r>
            <a:r>
              <a:rPr lang="vi-VN" sz="2200" i="1">
                <a:solidFill>
                  <a:srgbClr val="FF3300"/>
                </a:solidFill>
              </a:rPr>
              <a:t>ư</a:t>
            </a:r>
            <a:r>
              <a:rPr lang="en-US" sz="2200" i="1">
                <a:solidFill>
                  <a:srgbClr val="FF3300"/>
                </a:solidFill>
              </a:rPr>
              <a:t>ợt từ 1 </a:t>
            </a:r>
            <a:r>
              <a:rPr lang="vi-VN" sz="2200" i="1">
                <a:solidFill>
                  <a:srgbClr val="FF3300"/>
                </a:solidFill>
              </a:rPr>
              <a:t>đ</a:t>
            </a:r>
            <a:r>
              <a:rPr lang="en-US" sz="2200" i="1">
                <a:solidFill>
                  <a:srgbClr val="FF3300"/>
                </a:solidFill>
              </a:rPr>
              <a:t>ến</a:t>
            </a:r>
            <a:r>
              <a:rPr lang="en-US" sz="2200" i="1">
                <a:solidFill>
                  <a:srgbClr val="FF3300"/>
                </a:solidFill>
                <a:sym typeface="Symbol" pitchFamily="18" charset="2"/>
              </a:rPr>
              <a:t>100</a:t>
            </a:r>
            <a:r>
              <a:rPr lang="en-US" sz="2200" i="1"/>
              <a:t>	</a:t>
            </a:r>
            <a:endParaRPr lang="en-US" sz="2200" i="1">
              <a:solidFill>
                <a:srgbClr val="3333FF"/>
              </a:solidFill>
            </a:endParaRPr>
          </a:p>
        </p:txBody>
      </p:sp>
      <p:sp>
        <p:nvSpPr>
          <p:cNvPr id="263184" name="AutoShape 16"/>
          <p:cNvSpPr>
            <a:spLocks/>
          </p:cNvSpPr>
          <p:nvPr/>
        </p:nvSpPr>
        <p:spPr bwMode="auto">
          <a:xfrm rot="5368066" flipV="1">
            <a:off x="2872581" y="1215232"/>
            <a:ext cx="312737" cy="1676400"/>
          </a:xfrm>
          <a:prstGeom prst="rightBrace">
            <a:avLst>
              <a:gd name="adj1" fmla="val 44670"/>
              <a:gd name="adj2" fmla="val 48407"/>
            </a:avLst>
          </a:prstGeom>
          <a:noFill/>
          <a:ln w="28575">
            <a:solidFill>
              <a:srgbClr val="CC3399"/>
            </a:solidFill>
            <a:round/>
            <a:headEnd/>
            <a:tailEnd/>
          </a:ln>
        </p:spPr>
        <p:txBody>
          <a:bodyPr wrap="none" anchor="ctr"/>
          <a:lstStyle/>
          <a:p>
            <a:endParaRPr lang="en-US"/>
          </a:p>
        </p:txBody>
      </p:sp>
      <p:sp>
        <p:nvSpPr>
          <p:cNvPr id="263185" name="AutoShape 17"/>
          <p:cNvSpPr>
            <a:spLocks/>
          </p:cNvSpPr>
          <p:nvPr/>
        </p:nvSpPr>
        <p:spPr bwMode="auto">
          <a:xfrm rot="5368066" flipV="1">
            <a:off x="3297238" y="1027112"/>
            <a:ext cx="304800" cy="2517775"/>
          </a:xfrm>
          <a:prstGeom prst="rightBrace">
            <a:avLst>
              <a:gd name="adj1" fmla="val 68837"/>
              <a:gd name="adj2" fmla="val 48407"/>
            </a:avLst>
          </a:prstGeom>
          <a:noFill/>
          <a:ln w="28575">
            <a:solidFill>
              <a:srgbClr val="CC3399"/>
            </a:solidFill>
            <a:round/>
            <a:headEnd/>
            <a:tailEnd/>
          </a:ln>
        </p:spPr>
        <p:txBody>
          <a:bodyPr wrap="none" anchor="ctr"/>
          <a:lstStyle/>
          <a:p>
            <a:endParaRPr lang="en-US"/>
          </a:p>
        </p:txBody>
      </p:sp>
      <p:sp>
        <p:nvSpPr>
          <p:cNvPr id="263186" name="AutoShape 18"/>
          <p:cNvSpPr>
            <a:spLocks/>
          </p:cNvSpPr>
          <p:nvPr/>
        </p:nvSpPr>
        <p:spPr bwMode="auto">
          <a:xfrm rot="5368066" flipV="1">
            <a:off x="4364831" y="488157"/>
            <a:ext cx="371475" cy="4573588"/>
          </a:xfrm>
          <a:prstGeom prst="rightBrace">
            <a:avLst>
              <a:gd name="adj1" fmla="val 102600"/>
              <a:gd name="adj2" fmla="val 48407"/>
            </a:avLst>
          </a:prstGeom>
          <a:noFill/>
          <a:ln w="28575">
            <a:solidFill>
              <a:srgbClr val="CC3399"/>
            </a:solidFill>
            <a:round/>
            <a:headEnd/>
            <a:tailEnd/>
          </a:ln>
        </p:spPr>
        <p:txBody>
          <a:bodyPr wrap="none" anchor="ctr"/>
          <a:lstStyle/>
          <a:p>
            <a:endParaRPr lang="en-US"/>
          </a:p>
        </p:txBody>
      </p:sp>
      <p:graphicFrame>
        <p:nvGraphicFramePr>
          <p:cNvPr id="263187" name="Object 19"/>
          <p:cNvGraphicFramePr>
            <a:graphicFrameLocks noChangeAspect="1"/>
          </p:cNvGraphicFramePr>
          <p:nvPr/>
        </p:nvGraphicFramePr>
        <p:xfrm>
          <a:off x="2311400" y="823913"/>
          <a:ext cx="733425" cy="530225"/>
        </p:xfrm>
        <a:graphic>
          <a:graphicData uri="http://schemas.openxmlformats.org/presentationml/2006/ole">
            <p:oleObj spid="_x0000_s2051" name="Equation" r:id="rId4" imgW="228600" imgH="164880" progId="Equation.3">
              <p:embed/>
            </p:oleObj>
          </a:graphicData>
        </a:graphic>
      </p:graphicFrame>
      <p:graphicFrame>
        <p:nvGraphicFramePr>
          <p:cNvPr id="263188" name="Object 20"/>
          <p:cNvGraphicFramePr>
            <a:graphicFrameLocks noChangeAspect="1"/>
          </p:cNvGraphicFramePr>
          <p:nvPr/>
        </p:nvGraphicFramePr>
        <p:xfrm>
          <a:off x="3128963" y="823913"/>
          <a:ext cx="773112" cy="530225"/>
        </p:xfrm>
        <a:graphic>
          <a:graphicData uri="http://schemas.openxmlformats.org/presentationml/2006/ole">
            <p:oleObj spid="_x0000_s2052" name="Equation" r:id="rId5" imgW="241200" imgH="164880" progId="Equation.3">
              <p:embed/>
            </p:oleObj>
          </a:graphicData>
        </a:graphic>
      </p:graphicFrame>
      <p:graphicFrame>
        <p:nvGraphicFramePr>
          <p:cNvPr id="263189" name="Object 21"/>
          <p:cNvGraphicFramePr>
            <a:graphicFrameLocks noChangeAspect="1"/>
          </p:cNvGraphicFramePr>
          <p:nvPr/>
        </p:nvGraphicFramePr>
        <p:xfrm>
          <a:off x="3943350" y="819150"/>
          <a:ext cx="773113" cy="569913"/>
        </p:xfrm>
        <a:graphic>
          <a:graphicData uri="http://schemas.openxmlformats.org/presentationml/2006/ole">
            <p:oleObj spid="_x0000_s2053" name="Equation" r:id="rId6" imgW="241200" imgH="177480" progId="Equation.3">
              <p:embed/>
            </p:oleObj>
          </a:graphicData>
        </a:graphic>
      </p:graphicFrame>
      <p:graphicFrame>
        <p:nvGraphicFramePr>
          <p:cNvPr id="263190" name="Object 22"/>
          <p:cNvGraphicFramePr>
            <a:graphicFrameLocks noChangeAspect="1"/>
          </p:cNvGraphicFramePr>
          <p:nvPr/>
        </p:nvGraphicFramePr>
        <p:xfrm>
          <a:off x="4756150" y="803275"/>
          <a:ext cx="2484438" cy="571500"/>
        </p:xfrm>
        <a:graphic>
          <a:graphicData uri="http://schemas.openxmlformats.org/presentationml/2006/ole">
            <p:oleObj spid="_x0000_s2054" name="Equation" r:id="rId7" imgW="774360" imgH="177480" progId="Equation.3">
              <p:embed/>
            </p:oleObj>
          </a:graphicData>
        </a:graphic>
      </p:graphicFrame>
      <p:sp>
        <p:nvSpPr>
          <p:cNvPr id="263191" name="AutoShape 23"/>
          <p:cNvSpPr>
            <a:spLocks/>
          </p:cNvSpPr>
          <p:nvPr/>
        </p:nvSpPr>
        <p:spPr bwMode="auto">
          <a:xfrm rot="5467196" flipV="1">
            <a:off x="2496344" y="1294606"/>
            <a:ext cx="228600" cy="992188"/>
          </a:xfrm>
          <a:prstGeom prst="rightBrace">
            <a:avLst>
              <a:gd name="adj1" fmla="val 36169"/>
              <a:gd name="adj2" fmla="val 48407"/>
            </a:avLst>
          </a:prstGeom>
          <a:noFill/>
          <a:ln w="28575">
            <a:solidFill>
              <a:srgbClr val="CC3399"/>
            </a:solidFill>
            <a:round/>
            <a:headEnd/>
            <a:tailEnd/>
          </a:ln>
        </p:spPr>
        <p:txBody>
          <a:bodyPr wrap="none" anchor="ctr"/>
          <a:lstStyle/>
          <a:p>
            <a:endParaRPr lang="en-US"/>
          </a:p>
        </p:txBody>
      </p:sp>
      <p:sp>
        <p:nvSpPr>
          <p:cNvPr id="263192" name="Text Box 24"/>
          <p:cNvSpPr txBox="1">
            <a:spLocks noChangeArrowheads="1"/>
          </p:cNvSpPr>
          <p:nvPr/>
        </p:nvSpPr>
        <p:spPr bwMode="auto">
          <a:xfrm>
            <a:off x="2419350" y="2362200"/>
            <a:ext cx="2743200" cy="366713"/>
          </a:xfrm>
          <a:prstGeom prst="rect">
            <a:avLst/>
          </a:prstGeom>
          <a:noFill/>
          <a:ln w="9525">
            <a:noFill/>
            <a:miter lim="800000"/>
            <a:headEnd/>
            <a:tailEnd/>
          </a:ln>
        </p:spPr>
        <p:txBody>
          <a:bodyPr>
            <a:spAutoFit/>
          </a:bodyPr>
          <a:lstStyle/>
          <a:p>
            <a:pPr eaLnBrk="0" hangingPunct="0">
              <a:spcBef>
                <a:spcPct val="50000"/>
              </a:spcBef>
            </a:pPr>
            <a:r>
              <a:rPr lang="en-US"/>
              <a:t>. . . . . . . . . . . . . . . . . . . . </a:t>
            </a:r>
          </a:p>
        </p:txBody>
      </p:sp>
      <p:pic>
        <p:nvPicPr>
          <p:cNvPr id="2070" name="Picture 27" descr="9"/>
          <p:cNvPicPr>
            <a:picLocks noChangeAspect="1" noChangeArrowheads="1"/>
          </p:cNvPicPr>
          <p:nvPr/>
        </p:nvPicPr>
        <p:blipFill>
          <a:blip r:embed="rId8"/>
          <a:srcRect/>
          <a:stretch>
            <a:fillRect/>
          </a:stretch>
        </p:blipFill>
        <p:spPr bwMode="auto">
          <a:xfrm>
            <a:off x="0" y="0"/>
            <a:ext cx="9144000" cy="609600"/>
          </a:xfrm>
          <a:prstGeom prst="rect">
            <a:avLst/>
          </a:prstGeom>
          <a:noFill/>
          <a:ln w="9525">
            <a:noFill/>
            <a:miter lim="800000"/>
            <a:headEnd/>
            <a:tailEnd/>
          </a:ln>
        </p:spPr>
      </p:pic>
      <p:pic>
        <p:nvPicPr>
          <p:cNvPr id="2071" name="Picture 28" descr="9"/>
          <p:cNvPicPr>
            <a:picLocks noChangeAspect="1" noChangeArrowheads="1"/>
          </p:cNvPicPr>
          <p:nvPr/>
        </p:nvPicPr>
        <p:blipFill>
          <a:blip r:embed="rId9"/>
          <a:srcRect/>
          <a:stretch>
            <a:fillRect/>
          </a:stretch>
        </p:blipFill>
        <p:spPr bwMode="auto">
          <a:xfrm>
            <a:off x="0" y="6477000"/>
            <a:ext cx="9144000" cy="381000"/>
          </a:xfrm>
          <a:prstGeom prst="rect">
            <a:avLst/>
          </a:prstGeom>
          <a:noFill/>
          <a:ln w="9525">
            <a:noFill/>
            <a:miter lim="800000"/>
            <a:headEnd/>
            <a:tailEnd/>
          </a:ln>
        </p:spPr>
      </p:pic>
      <p:sp>
        <p:nvSpPr>
          <p:cNvPr id="2072" name="Rectangle 29"/>
          <p:cNvSpPr>
            <a:spLocks noChangeArrowheads="1"/>
          </p:cNvSpPr>
          <p:nvPr/>
        </p:nvSpPr>
        <p:spPr bwMode="auto">
          <a:xfrm>
            <a:off x="2819400" y="0"/>
            <a:ext cx="3581400" cy="488950"/>
          </a:xfrm>
          <a:prstGeom prst="rect">
            <a:avLst/>
          </a:prstGeom>
          <a:noFill/>
          <a:ln w="9525">
            <a:noFill/>
            <a:miter lim="800000"/>
            <a:headEnd/>
            <a:tailEnd/>
          </a:ln>
        </p:spPr>
        <p:txBody>
          <a:bodyPr>
            <a:spAutoFit/>
          </a:bodyPr>
          <a:lstStyle/>
          <a:p>
            <a:pPr eaLnBrk="0" hangingPunct="0"/>
            <a:r>
              <a:rPr lang="en-US" sz="2600" b="0">
                <a:solidFill>
                  <a:srgbClr val="FF3300"/>
                </a:solidFill>
              </a:rPr>
              <a:t>Cùng tìm thuật toán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63173"/>
                                        </p:tgtEl>
                                        <p:attrNameLst>
                                          <p:attrName>style.visibility</p:attrName>
                                        </p:attrNameLst>
                                      </p:cBhvr>
                                      <p:to>
                                        <p:strVal val="visible"/>
                                      </p:to>
                                    </p:set>
                                  </p:childTnLst>
                                </p:cTn>
                              </p:par>
                            </p:childTnLst>
                          </p:cTn>
                        </p:par>
                        <p:par>
                          <p:cTn id="7" fill="hold">
                            <p:stCondLst>
                              <p:cond delay="0"/>
                            </p:stCondLst>
                            <p:childTnLst>
                              <p:par>
                                <p:cTn id="8" presetID="23" presetClass="entr" presetSubtype="16" fill="hold" nodeType="afterEffect">
                                  <p:stCondLst>
                                    <p:cond delay="0"/>
                                  </p:stCondLst>
                                  <p:childTnLst>
                                    <p:set>
                                      <p:cBhvr>
                                        <p:cTn id="9" dur="1" fill="hold">
                                          <p:stCondLst>
                                            <p:cond delay="0"/>
                                          </p:stCondLst>
                                        </p:cTn>
                                        <p:tgtEl>
                                          <p:spTgt spid="263182"/>
                                        </p:tgtEl>
                                        <p:attrNameLst>
                                          <p:attrName>style.visibility</p:attrName>
                                        </p:attrNameLst>
                                      </p:cBhvr>
                                      <p:to>
                                        <p:strVal val="visible"/>
                                      </p:to>
                                    </p:set>
                                    <p:anim calcmode="lin" valueType="num">
                                      <p:cBhvr>
                                        <p:cTn id="10" dur="500" fill="hold"/>
                                        <p:tgtEl>
                                          <p:spTgt spid="263182"/>
                                        </p:tgtEl>
                                        <p:attrNameLst>
                                          <p:attrName>ppt_w</p:attrName>
                                        </p:attrNameLst>
                                      </p:cBhvr>
                                      <p:tavLst>
                                        <p:tav tm="0">
                                          <p:val>
                                            <p:fltVal val="0"/>
                                          </p:val>
                                        </p:tav>
                                        <p:tav tm="100000">
                                          <p:val>
                                            <p:strVal val="#ppt_w"/>
                                          </p:val>
                                        </p:tav>
                                      </p:tavLst>
                                    </p:anim>
                                    <p:anim calcmode="lin" valueType="num">
                                      <p:cBhvr>
                                        <p:cTn id="11" dur="500" fill="hold"/>
                                        <p:tgtEl>
                                          <p:spTgt spid="263182"/>
                                        </p:tgtEl>
                                        <p:attrNameLst>
                                          <p:attrName>ppt_h</p:attrName>
                                        </p:attrNameLst>
                                      </p:cBhvr>
                                      <p:tavLst>
                                        <p:tav tm="0">
                                          <p:val>
                                            <p:fltVal val="0"/>
                                          </p:val>
                                        </p:tav>
                                        <p:tav tm="100000">
                                          <p:val>
                                            <p:strVal val="#ppt_h"/>
                                          </p:val>
                                        </p:tav>
                                      </p:tavLst>
                                    </p:anim>
                                  </p:childTnLst>
                                </p:cTn>
                              </p:par>
                            </p:childTnLst>
                          </p:cTn>
                        </p:par>
                        <p:par>
                          <p:cTn id="12" fill="hold">
                            <p:stCondLst>
                              <p:cond delay="500"/>
                            </p:stCondLst>
                            <p:childTnLst>
                              <p:par>
                                <p:cTn id="13" presetID="27" presetClass="entr" presetSubtype="0" fill="hold" grpId="0" nodeType="afterEffect">
                                  <p:stCondLst>
                                    <p:cond delay="0"/>
                                  </p:stCondLst>
                                  <p:iterate type="lt">
                                    <p:tmPct val="50000"/>
                                  </p:iterate>
                                  <p:childTnLst>
                                    <p:set>
                                      <p:cBhvr>
                                        <p:cTn id="14" dur="1" fill="hold">
                                          <p:stCondLst>
                                            <p:cond delay="0"/>
                                          </p:stCondLst>
                                        </p:cTn>
                                        <p:tgtEl>
                                          <p:spTgt spid="263176"/>
                                        </p:tgtEl>
                                        <p:attrNameLst>
                                          <p:attrName>style.visibility</p:attrName>
                                        </p:attrNameLst>
                                      </p:cBhvr>
                                      <p:to>
                                        <p:strVal val="visible"/>
                                      </p:to>
                                    </p:set>
                                    <p:anim calcmode="discrete" valueType="clr">
                                      <p:cBhvr override="childStyle">
                                        <p:cTn id="15" dur="80"/>
                                        <p:tgtEl>
                                          <p:spTgt spid="263176"/>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263176"/>
                                        </p:tgtEl>
                                        <p:attrNameLst>
                                          <p:attrName>fillcolor</p:attrName>
                                        </p:attrNameLst>
                                      </p:cBhvr>
                                      <p:tavLst>
                                        <p:tav tm="0">
                                          <p:val>
                                            <p:clrVal>
                                              <a:schemeClr val="accent2"/>
                                            </p:clrVal>
                                          </p:val>
                                        </p:tav>
                                        <p:tav tm="50000">
                                          <p:val>
                                            <p:clrVal>
                                              <a:schemeClr val="hlink"/>
                                            </p:clrVal>
                                          </p:val>
                                        </p:tav>
                                      </p:tavLst>
                                    </p:anim>
                                    <p:set>
                                      <p:cBhvr>
                                        <p:cTn id="17" dur="80"/>
                                        <p:tgtEl>
                                          <p:spTgt spid="263176"/>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63187"/>
                                        </p:tgtEl>
                                        <p:attrNameLst>
                                          <p:attrName>style.visibility</p:attrName>
                                        </p:attrNameLst>
                                      </p:cBhvr>
                                      <p:to>
                                        <p:strVal val="visible"/>
                                      </p:to>
                                    </p:set>
                                  </p:childTnLst>
                                </p:cTn>
                              </p:par>
                            </p:childTnLst>
                          </p:cTn>
                        </p:par>
                        <p:par>
                          <p:cTn id="22" fill="hold">
                            <p:stCondLst>
                              <p:cond delay="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263177"/>
                                        </p:tgtEl>
                                        <p:attrNameLst>
                                          <p:attrName>style.visibility</p:attrName>
                                        </p:attrNameLst>
                                      </p:cBhvr>
                                      <p:to>
                                        <p:strVal val="visible"/>
                                      </p:to>
                                    </p:set>
                                    <p:anim calcmode="discrete" valueType="clr">
                                      <p:cBhvr override="childStyle">
                                        <p:cTn id="25" dur="100"/>
                                        <p:tgtEl>
                                          <p:spTgt spid="263177"/>
                                        </p:tgtEl>
                                        <p:attrNameLst>
                                          <p:attrName>style.color</p:attrName>
                                        </p:attrNameLst>
                                      </p:cBhvr>
                                      <p:tavLst>
                                        <p:tav tm="0">
                                          <p:val>
                                            <p:clrVal>
                                              <a:schemeClr val="accent2"/>
                                            </p:clrVal>
                                          </p:val>
                                        </p:tav>
                                        <p:tav tm="50000">
                                          <p:val>
                                            <p:clrVal>
                                              <a:schemeClr val="hlink"/>
                                            </p:clrVal>
                                          </p:val>
                                        </p:tav>
                                      </p:tavLst>
                                    </p:anim>
                                    <p:anim calcmode="discrete" valueType="clr">
                                      <p:cBhvr>
                                        <p:cTn id="26" dur="100"/>
                                        <p:tgtEl>
                                          <p:spTgt spid="263177"/>
                                        </p:tgtEl>
                                        <p:attrNameLst>
                                          <p:attrName>fillcolor</p:attrName>
                                        </p:attrNameLst>
                                      </p:cBhvr>
                                      <p:tavLst>
                                        <p:tav tm="0">
                                          <p:val>
                                            <p:clrVal>
                                              <a:schemeClr val="accent2"/>
                                            </p:clrVal>
                                          </p:val>
                                        </p:tav>
                                        <p:tav tm="50000">
                                          <p:val>
                                            <p:clrVal>
                                              <a:schemeClr val="hlink"/>
                                            </p:clrVal>
                                          </p:val>
                                        </p:tav>
                                      </p:tavLst>
                                    </p:anim>
                                    <p:set>
                                      <p:cBhvr>
                                        <p:cTn id="27" dur="100"/>
                                        <p:tgtEl>
                                          <p:spTgt spid="263177"/>
                                        </p:tgtEl>
                                        <p:attrNameLst>
                                          <p:attrName>fill.type</p:attrName>
                                        </p:attrNameLst>
                                      </p:cBhvr>
                                      <p:to>
                                        <p:strVal val="solid"/>
                                      </p:to>
                                    </p:set>
                                  </p:childTnLst>
                                </p:cTn>
                              </p:par>
                            </p:childTnLst>
                          </p:cTn>
                        </p:par>
                        <p:par>
                          <p:cTn id="28" fill="hold">
                            <p:stCondLst>
                              <p:cond delay="350"/>
                            </p:stCondLst>
                            <p:childTnLst>
                              <p:par>
                                <p:cTn id="29" presetID="18" presetClass="entr" presetSubtype="6" fill="hold" grpId="0" nodeType="afterEffect">
                                  <p:stCondLst>
                                    <p:cond delay="0"/>
                                  </p:stCondLst>
                                  <p:childTnLst>
                                    <p:set>
                                      <p:cBhvr>
                                        <p:cTn id="30" dur="1" fill="hold">
                                          <p:stCondLst>
                                            <p:cond delay="0"/>
                                          </p:stCondLst>
                                        </p:cTn>
                                        <p:tgtEl>
                                          <p:spTgt spid="263191"/>
                                        </p:tgtEl>
                                        <p:attrNameLst>
                                          <p:attrName>style.visibility</p:attrName>
                                        </p:attrNameLst>
                                      </p:cBhvr>
                                      <p:to>
                                        <p:strVal val="visible"/>
                                      </p:to>
                                    </p:set>
                                    <p:animEffect transition="in" filter="strips(downRight)">
                                      <p:cBhvr>
                                        <p:cTn id="31" dur="1000"/>
                                        <p:tgtEl>
                                          <p:spTgt spid="263191"/>
                                        </p:tgtEl>
                                      </p:cBhvr>
                                    </p:animEffect>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263188"/>
                                        </p:tgtEl>
                                        <p:attrNameLst>
                                          <p:attrName>style.visibility</p:attrName>
                                        </p:attrNameLst>
                                      </p:cBhvr>
                                      <p:to>
                                        <p:strVal val="visible"/>
                                      </p:to>
                                    </p:set>
                                    <p:anim calcmode="lin" valueType="num">
                                      <p:cBhvr>
                                        <p:cTn id="36" dur="500" fill="hold"/>
                                        <p:tgtEl>
                                          <p:spTgt spid="263188"/>
                                        </p:tgtEl>
                                        <p:attrNameLst>
                                          <p:attrName>ppt_w</p:attrName>
                                        </p:attrNameLst>
                                      </p:cBhvr>
                                      <p:tavLst>
                                        <p:tav tm="0">
                                          <p:val>
                                            <p:fltVal val="0"/>
                                          </p:val>
                                        </p:tav>
                                        <p:tav tm="100000">
                                          <p:val>
                                            <p:strVal val="#ppt_w"/>
                                          </p:val>
                                        </p:tav>
                                      </p:tavLst>
                                    </p:anim>
                                    <p:anim calcmode="lin" valueType="num">
                                      <p:cBhvr>
                                        <p:cTn id="37" dur="500" fill="hold"/>
                                        <p:tgtEl>
                                          <p:spTgt spid="263188"/>
                                        </p:tgtEl>
                                        <p:attrNameLst>
                                          <p:attrName>ppt_h</p:attrName>
                                        </p:attrNameLst>
                                      </p:cBhvr>
                                      <p:tavLst>
                                        <p:tav tm="0">
                                          <p:val>
                                            <p:fltVal val="0"/>
                                          </p:val>
                                        </p:tav>
                                        <p:tav tm="100000">
                                          <p:val>
                                            <p:strVal val="#ppt_h"/>
                                          </p:val>
                                        </p:tav>
                                      </p:tavLst>
                                    </p:anim>
                                  </p:childTnLst>
                                </p:cTn>
                              </p:par>
                            </p:childTnLst>
                          </p:cTn>
                        </p:par>
                        <p:par>
                          <p:cTn id="38" fill="hold">
                            <p:stCondLst>
                              <p:cond delay="500"/>
                            </p:stCondLst>
                            <p:childTnLst>
                              <p:par>
                                <p:cTn id="39" presetID="27" presetClass="entr" presetSubtype="0" fill="hold" grpId="0" nodeType="afterEffect">
                                  <p:stCondLst>
                                    <p:cond delay="0"/>
                                  </p:stCondLst>
                                  <p:iterate type="lt">
                                    <p:tmPct val="50000"/>
                                  </p:iterate>
                                  <p:childTnLst>
                                    <p:set>
                                      <p:cBhvr>
                                        <p:cTn id="40" dur="1" fill="hold">
                                          <p:stCondLst>
                                            <p:cond delay="0"/>
                                          </p:stCondLst>
                                        </p:cTn>
                                        <p:tgtEl>
                                          <p:spTgt spid="263178"/>
                                        </p:tgtEl>
                                        <p:attrNameLst>
                                          <p:attrName>style.visibility</p:attrName>
                                        </p:attrNameLst>
                                      </p:cBhvr>
                                      <p:to>
                                        <p:strVal val="visible"/>
                                      </p:to>
                                    </p:set>
                                    <p:anim calcmode="discrete" valueType="clr">
                                      <p:cBhvr override="childStyle">
                                        <p:cTn id="41" dur="80"/>
                                        <p:tgtEl>
                                          <p:spTgt spid="263178"/>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263178"/>
                                        </p:tgtEl>
                                        <p:attrNameLst>
                                          <p:attrName>fillcolor</p:attrName>
                                        </p:attrNameLst>
                                      </p:cBhvr>
                                      <p:tavLst>
                                        <p:tav tm="0">
                                          <p:val>
                                            <p:clrVal>
                                              <a:schemeClr val="accent2"/>
                                            </p:clrVal>
                                          </p:val>
                                        </p:tav>
                                        <p:tav tm="50000">
                                          <p:val>
                                            <p:clrVal>
                                              <a:schemeClr val="hlink"/>
                                            </p:clrVal>
                                          </p:val>
                                        </p:tav>
                                      </p:tavLst>
                                    </p:anim>
                                    <p:set>
                                      <p:cBhvr>
                                        <p:cTn id="43" dur="80"/>
                                        <p:tgtEl>
                                          <p:spTgt spid="263178"/>
                                        </p:tgtEl>
                                        <p:attrNameLst>
                                          <p:attrName>fill.type</p:attrName>
                                        </p:attrNameLst>
                                      </p:cBhvr>
                                      <p:to>
                                        <p:strVal val="solid"/>
                                      </p:to>
                                    </p:set>
                                  </p:childTnLst>
                                </p:cTn>
                              </p:par>
                            </p:childTnLst>
                          </p:cTn>
                        </p:par>
                        <p:par>
                          <p:cTn id="44" fill="hold">
                            <p:stCondLst>
                              <p:cond delay="820"/>
                            </p:stCondLst>
                            <p:childTnLst>
                              <p:par>
                                <p:cTn id="45" presetID="18" presetClass="entr" presetSubtype="6" fill="hold" grpId="0" nodeType="afterEffect">
                                  <p:stCondLst>
                                    <p:cond delay="0"/>
                                  </p:stCondLst>
                                  <p:childTnLst>
                                    <p:set>
                                      <p:cBhvr>
                                        <p:cTn id="46" dur="1" fill="hold">
                                          <p:stCondLst>
                                            <p:cond delay="0"/>
                                          </p:stCondLst>
                                        </p:cTn>
                                        <p:tgtEl>
                                          <p:spTgt spid="263184"/>
                                        </p:tgtEl>
                                        <p:attrNameLst>
                                          <p:attrName>style.visibility</p:attrName>
                                        </p:attrNameLst>
                                      </p:cBhvr>
                                      <p:to>
                                        <p:strVal val="visible"/>
                                      </p:to>
                                    </p:set>
                                    <p:animEffect transition="in" filter="strips(downRight)">
                                      <p:cBhvr>
                                        <p:cTn id="47" dur="500"/>
                                        <p:tgtEl>
                                          <p:spTgt spid="263184"/>
                                        </p:tgtEl>
                                      </p:cBhvr>
                                    </p:animEffect>
                                  </p:childTnLst>
                                </p:cTn>
                              </p:par>
                            </p:childTnLst>
                          </p:cTn>
                        </p:par>
                      </p:childTnLst>
                    </p:cTn>
                  </p:par>
                  <p:par>
                    <p:cTn id="48" fill="hold">
                      <p:stCondLst>
                        <p:cond delay="indefinite"/>
                      </p:stCondLst>
                      <p:childTnLst>
                        <p:par>
                          <p:cTn id="49" fill="hold">
                            <p:stCondLst>
                              <p:cond delay="0"/>
                            </p:stCondLst>
                            <p:childTnLst>
                              <p:par>
                                <p:cTn id="50" presetID="23" presetClass="entr" presetSubtype="16" fill="hold" nodeType="clickEffect">
                                  <p:stCondLst>
                                    <p:cond delay="0"/>
                                  </p:stCondLst>
                                  <p:childTnLst>
                                    <p:set>
                                      <p:cBhvr>
                                        <p:cTn id="51" dur="1" fill="hold">
                                          <p:stCondLst>
                                            <p:cond delay="0"/>
                                          </p:stCondLst>
                                        </p:cTn>
                                        <p:tgtEl>
                                          <p:spTgt spid="263189"/>
                                        </p:tgtEl>
                                        <p:attrNameLst>
                                          <p:attrName>style.visibility</p:attrName>
                                        </p:attrNameLst>
                                      </p:cBhvr>
                                      <p:to>
                                        <p:strVal val="visible"/>
                                      </p:to>
                                    </p:set>
                                    <p:anim calcmode="lin" valueType="num">
                                      <p:cBhvr>
                                        <p:cTn id="52" dur="500" fill="hold"/>
                                        <p:tgtEl>
                                          <p:spTgt spid="263189"/>
                                        </p:tgtEl>
                                        <p:attrNameLst>
                                          <p:attrName>ppt_w</p:attrName>
                                        </p:attrNameLst>
                                      </p:cBhvr>
                                      <p:tavLst>
                                        <p:tav tm="0">
                                          <p:val>
                                            <p:fltVal val="0"/>
                                          </p:val>
                                        </p:tav>
                                        <p:tav tm="100000">
                                          <p:val>
                                            <p:strVal val="#ppt_w"/>
                                          </p:val>
                                        </p:tav>
                                      </p:tavLst>
                                    </p:anim>
                                    <p:anim calcmode="lin" valueType="num">
                                      <p:cBhvr>
                                        <p:cTn id="53" dur="500" fill="hold"/>
                                        <p:tgtEl>
                                          <p:spTgt spid="263189"/>
                                        </p:tgtEl>
                                        <p:attrNameLst>
                                          <p:attrName>ppt_h</p:attrName>
                                        </p:attrNameLst>
                                      </p:cBhvr>
                                      <p:tavLst>
                                        <p:tav tm="0">
                                          <p:val>
                                            <p:fltVal val="0"/>
                                          </p:val>
                                        </p:tav>
                                        <p:tav tm="100000">
                                          <p:val>
                                            <p:strVal val="#ppt_h"/>
                                          </p:val>
                                        </p:tav>
                                      </p:tavLst>
                                    </p:anim>
                                  </p:childTnLst>
                                </p:cTn>
                              </p:par>
                            </p:childTnLst>
                          </p:cTn>
                        </p:par>
                        <p:par>
                          <p:cTn id="54" fill="hold">
                            <p:stCondLst>
                              <p:cond delay="500"/>
                            </p:stCondLst>
                            <p:childTnLst>
                              <p:par>
                                <p:cTn id="55" presetID="27" presetClass="entr" presetSubtype="0" fill="hold" grpId="0" nodeType="afterEffect">
                                  <p:stCondLst>
                                    <p:cond delay="0"/>
                                  </p:stCondLst>
                                  <p:iterate type="lt">
                                    <p:tmPct val="50000"/>
                                  </p:iterate>
                                  <p:childTnLst>
                                    <p:set>
                                      <p:cBhvr>
                                        <p:cTn id="56" dur="1" fill="hold">
                                          <p:stCondLst>
                                            <p:cond delay="0"/>
                                          </p:stCondLst>
                                        </p:cTn>
                                        <p:tgtEl>
                                          <p:spTgt spid="263179"/>
                                        </p:tgtEl>
                                        <p:attrNameLst>
                                          <p:attrName>style.visibility</p:attrName>
                                        </p:attrNameLst>
                                      </p:cBhvr>
                                      <p:to>
                                        <p:strVal val="visible"/>
                                      </p:to>
                                    </p:set>
                                    <p:anim calcmode="discrete" valueType="clr">
                                      <p:cBhvr override="childStyle">
                                        <p:cTn id="57" dur="80"/>
                                        <p:tgtEl>
                                          <p:spTgt spid="263179"/>
                                        </p:tgtEl>
                                        <p:attrNameLst>
                                          <p:attrName>style.color</p:attrName>
                                        </p:attrNameLst>
                                      </p:cBhvr>
                                      <p:tavLst>
                                        <p:tav tm="0">
                                          <p:val>
                                            <p:clrVal>
                                              <a:schemeClr val="accent2"/>
                                            </p:clrVal>
                                          </p:val>
                                        </p:tav>
                                        <p:tav tm="50000">
                                          <p:val>
                                            <p:clrVal>
                                              <a:schemeClr val="hlink"/>
                                            </p:clrVal>
                                          </p:val>
                                        </p:tav>
                                      </p:tavLst>
                                    </p:anim>
                                    <p:anim calcmode="discrete" valueType="clr">
                                      <p:cBhvr>
                                        <p:cTn id="58" dur="80"/>
                                        <p:tgtEl>
                                          <p:spTgt spid="263179"/>
                                        </p:tgtEl>
                                        <p:attrNameLst>
                                          <p:attrName>fillcolor</p:attrName>
                                        </p:attrNameLst>
                                      </p:cBhvr>
                                      <p:tavLst>
                                        <p:tav tm="0">
                                          <p:val>
                                            <p:clrVal>
                                              <a:schemeClr val="accent2"/>
                                            </p:clrVal>
                                          </p:val>
                                        </p:tav>
                                        <p:tav tm="50000">
                                          <p:val>
                                            <p:clrVal>
                                              <a:schemeClr val="hlink"/>
                                            </p:clrVal>
                                          </p:val>
                                        </p:tav>
                                      </p:tavLst>
                                    </p:anim>
                                    <p:set>
                                      <p:cBhvr>
                                        <p:cTn id="59" dur="80"/>
                                        <p:tgtEl>
                                          <p:spTgt spid="263179"/>
                                        </p:tgtEl>
                                        <p:attrNameLst>
                                          <p:attrName>fill.type</p:attrName>
                                        </p:attrNameLst>
                                      </p:cBhvr>
                                      <p:to>
                                        <p:strVal val="solid"/>
                                      </p:to>
                                    </p:set>
                                  </p:childTnLst>
                                </p:cTn>
                              </p:par>
                            </p:childTnLst>
                          </p:cTn>
                        </p:par>
                        <p:par>
                          <p:cTn id="60" fill="hold">
                            <p:stCondLst>
                              <p:cond delay="820"/>
                            </p:stCondLst>
                            <p:childTnLst>
                              <p:par>
                                <p:cTn id="61" presetID="18" presetClass="entr" presetSubtype="6" fill="hold" grpId="0" nodeType="afterEffect">
                                  <p:stCondLst>
                                    <p:cond delay="0"/>
                                  </p:stCondLst>
                                  <p:childTnLst>
                                    <p:set>
                                      <p:cBhvr>
                                        <p:cTn id="62" dur="1" fill="hold">
                                          <p:stCondLst>
                                            <p:cond delay="0"/>
                                          </p:stCondLst>
                                        </p:cTn>
                                        <p:tgtEl>
                                          <p:spTgt spid="263185"/>
                                        </p:tgtEl>
                                        <p:attrNameLst>
                                          <p:attrName>style.visibility</p:attrName>
                                        </p:attrNameLst>
                                      </p:cBhvr>
                                      <p:to>
                                        <p:strVal val="visible"/>
                                      </p:to>
                                    </p:set>
                                    <p:animEffect transition="in" filter="strips(downRight)">
                                      <p:cBhvr>
                                        <p:cTn id="63" dur="500"/>
                                        <p:tgtEl>
                                          <p:spTgt spid="263185"/>
                                        </p:tgtEl>
                                      </p:cBhvr>
                                    </p:animEffect>
                                  </p:childTnLst>
                                </p:cTn>
                              </p:par>
                            </p:childTnLst>
                          </p:cTn>
                        </p:par>
                      </p:childTnLst>
                    </p:cTn>
                  </p:par>
                  <p:par>
                    <p:cTn id="64" fill="hold">
                      <p:stCondLst>
                        <p:cond delay="indefinite"/>
                      </p:stCondLst>
                      <p:childTnLst>
                        <p:par>
                          <p:cTn id="65" fill="hold">
                            <p:stCondLst>
                              <p:cond delay="0"/>
                            </p:stCondLst>
                            <p:childTnLst>
                              <p:par>
                                <p:cTn id="66" presetID="23" presetClass="entr" presetSubtype="16" fill="hold" nodeType="clickEffect">
                                  <p:stCondLst>
                                    <p:cond delay="0"/>
                                  </p:stCondLst>
                                  <p:childTnLst>
                                    <p:set>
                                      <p:cBhvr>
                                        <p:cTn id="67" dur="1" fill="hold">
                                          <p:stCondLst>
                                            <p:cond delay="0"/>
                                          </p:stCondLst>
                                        </p:cTn>
                                        <p:tgtEl>
                                          <p:spTgt spid="263190"/>
                                        </p:tgtEl>
                                        <p:attrNameLst>
                                          <p:attrName>style.visibility</p:attrName>
                                        </p:attrNameLst>
                                      </p:cBhvr>
                                      <p:to>
                                        <p:strVal val="visible"/>
                                      </p:to>
                                    </p:set>
                                    <p:anim calcmode="lin" valueType="num">
                                      <p:cBhvr>
                                        <p:cTn id="68" dur="500" fill="hold"/>
                                        <p:tgtEl>
                                          <p:spTgt spid="263190"/>
                                        </p:tgtEl>
                                        <p:attrNameLst>
                                          <p:attrName>ppt_w</p:attrName>
                                        </p:attrNameLst>
                                      </p:cBhvr>
                                      <p:tavLst>
                                        <p:tav tm="0">
                                          <p:val>
                                            <p:fltVal val="0"/>
                                          </p:val>
                                        </p:tav>
                                        <p:tav tm="100000">
                                          <p:val>
                                            <p:strVal val="#ppt_w"/>
                                          </p:val>
                                        </p:tav>
                                      </p:tavLst>
                                    </p:anim>
                                    <p:anim calcmode="lin" valueType="num">
                                      <p:cBhvr>
                                        <p:cTn id="69" dur="500" fill="hold"/>
                                        <p:tgtEl>
                                          <p:spTgt spid="263190"/>
                                        </p:tgtEl>
                                        <p:attrNameLst>
                                          <p:attrName>ppt_h</p:attrName>
                                        </p:attrNameLst>
                                      </p:cBhvr>
                                      <p:tavLst>
                                        <p:tav tm="0">
                                          <p:val>
                                            <p:fltVal val="0"/>
                                          </p:val>
                                        </p:tav>
                                        <p:tav tm="100000">
                                          <p:val>
                                            <p:strVal val="#ppt_h"/>
                                          </p:val>
                                        </p:tav>
                                      </p:tavLst>
                                    </p:anim>
                                  </p:childTnLst>
                                </p:cTn>
                              </p:par>
                            </p:childTnLst>
                          </p:cTn>
                        </p:par>
                        <p:par>
                          <p:cTn id="70" fill="hold">
                            <p:stCondLst>
                              <p:cond delay="500"/>
                            </p:stCondLst>
                            <p:childTnLst>
                              <p:par>
                                <p:cTn id="71" presetID="27" presetClass="entr" presetSubtype="0" fill="hold" grpId="0" nodeType="afterEffect">
                                  <p:stCondLst>
                                    <p:cond delay="0"/>
                                  </p:stCondLst>
                                  <p:iterate type="lt">
                                    <p:tmPct val="50000"/>
                                  </p:iterate>
                                  <p:childTnLst>
                                    <p:set>
                                      <p:cBhvr>
                                        <p:cTn id="72" dur="1" fill="hold">
                                          <p:stCondLst>
                                            <p:cond delay="0"/>
                                          </p:stCondLst>
                                        </p:cTn>
                                        <p:tgtEl>
                                          <p:spTgt spid="263180"/>
                                        </p:tgtEl>
                                        <p:attrNameLst>
                                          <p:attrName>style.visibility</p:attrName>
                                        </p:attrNameLst>
                                      </p:cBhvr>
                                      <p:to>
                                        <p:strVal val="visible"/>
                                      </p:to>
                                    </p:set>
                                    <p:anim calcmode="discrete" valueType="clr">
                                      <p:cBhvr override="childStyle">
                                        <p:cTn id="73" dur="80"/>
                                        <p:tgtEl>
                                          <p:spTgt spid="263180"/>
                                        </p:tgtEl>
                                        <p:attrNameLst>
                                          <p:attrName>style.color</p:attrName>
                                        </p:attrNameLst>
                                      </p:cBhvr>
                                      <p:tavLst>
                                        <p:tav tm="0">
                                          <p:val>
                                            <p:clrVal>
                                              <a:schemeClr val="accent2"/>
                                            </p:clrVal>
                                          </p:val>
                                        </p:tav>
                                        <p:tav tm="50000">
                                          <p:val>
                                            <p:clrVal>
                                              <a:schemeClr val="hlink"/>
                                            </p:clrVal>
                                          </p:val>
                                        </p:tav>
                                      </p:tavLst>
                                    </p:anim>
                                    <p:anim calcmode="discrete" valueType="clr">
                                      <p:cBhvr>
                                        <p:cTn id="74" dur="80"/>
                                        <p:tgtEl>
                                          <p:spTgt spid="263180"/>
                                        </p:tgtEl>
                                        <p:attrNameLst>
                                          <p:attrName>fillcolor</p:attrName>
                                        </p:attrNameLst>
                                      </p:cBhvr>
                                      <p:tavLst>
                                        <p:tav tm="0">
                                          <p:val>
                                            <p:clrVal>
                                              <a:schemeClr val="accent2"/>
                                            </p:clrVal>
                                          </p:val>
                                        </p:tav>
                                        <p:tav tm="50000">
                                          <p:val>
                                            <p:clrVal>
                                              <a:schemeClr val="hlink"/>
                                            </p:clrVal>
                                          </p:val>
                                        </p:tav>
                                      </p:tavLst>
                                    </p:anim>
                                    <p:set>
                                      <p:cBhvr>
                                        <p:cTn id="75" dur="80"/>
                                        <p:tgtEl>
                                          <p:spTgt spid="263180"/>
                                        </p:tgtEl>
                                        <p:attrNameLst>
                                          <p:attrName>fill.type</p:attrName>
                                        </p:attrNameLst>
                                      </p:cBhvr>
                                      <p:to>
                                        <p:strVal val="solid"/>
                                      </p:to>
                                    </p:set>
                                  </p:childTnLst>
                                </p:cTn>
                              </p:par>
                            </p:childTnLst>
                          </p:cTn>
                        </p:par>
                        <p:par>
                          <p:cTn id="76" fill="hold">
                            <p:stCondLst>
                              <p:cond delay="740"/>
                            </p:stCondLst>
                            <p:childTnLst>
                              <p:par>
                                <p:cTn id="77" presetID="22" presetClass="entr" presetSubtype="4" fill="hold" grpId="0" nodeType="afterEffect">
                                  <p:stCondLst>
                                    <p:cond delay="0"/>
                                  </p:stCondLst>
                                  <p:childTnLst>
                                    <p:set>
                                      <p:cBhvr>
                                        <p:cTn id="78" dur="1" fill="hold">
                                          <p:stCondLst>
                                            <p:cond delay="0"/>
                                          </p:stCondLst>
                                        </p:cTn>
                                        <p:tgtEl>
                                          <p:spTgt spid="263192"/>
                                        </p:tgtEl>
                                        <p:attrNameLst>
                                          <p:attrName>style.visibility</p:attrName>
                                        </p:attrNameLst>
                                      </p:cBhvr>
                                      <p:to>
                                        <p:strVal val="visible"/>
                                      </p:to>
                                    </p:set>
                                    <p:animEffect transition="in" filter="wipe(down)">
                                      <p:cBhvr>
                                        <p:cTn id="79" dur="500"/>
                                        <p:tgtEl>
                                          <p:spTgt spid="263192"/>
                                        </p:tgtEl>
                                      </p:cBhvr>
                                    </p:animEffect>
                                  </p:childTnLst>
                                </p:cTn>
                              </p:par>
                            </p:childTnLst>
                          </p:cTn>
                        </p:par>
                        <p:par>
                          <p:cTn id="80" fill="hold">
                            <p:stCondLst>
                              <p:cond delay="1240"/>
                            </p:stCondLst>
                            <p:childTnLst>
                              <p:par>
                                <p:cTn id="81" presetID="27" presetClass="entr" presetSubtype="0" fill="hold" grpId="0" nodeType="afterEffect">
                                  <p:stCondLst>
                                    <p:cond delay="0"/>
                                  </p:stCondLst>
                                  <p:iterate type="lt">
                                    <p:tmPct val="50000"/>
                                  </p:iterate>
                                  <p:childTnLst>
                                    <p:set>
                                      <p:cBhvr>
                                        <p:cTn id="82" dur="1" fill="hold">
                                          <p:stCondLst>
                                            <p:cond delay="0"/>
                                          </p:stCondLst>
                                        </p:cTn>
                                        <p:tgtEl>
                                          <p:spTgt spid="263181"/>
                                        </p:tgtEl>
                                        <p:attrNameLst>
                                          <p:attrName>style.visibility</p:attrName>
                                        </p:attrNameLst>
                                      </p:cBhvr>
                                      <p:to>
                                        <p:strVal val="visible"/>
                                      </p:to>
                                    </p:set>
                                    <p:anim calcmode="discrete" valueType="clr">
                                      <p:cBhvr override="childStyle">
                                        <p:cTn id="83" dur="80"/>
                                        <p:tgtEl>
                                          <p:spTgt spid="263181"/>
                                        </p:tgtEl>
                                        <p:attrNameLst>
                                          <p:attrName>style.color</p:attrName>
                                        </p:attrNameLst>
                                      </p:cBhvr>
                                      <p:tavLst>
                                        <p:tav tm="0">
                                          <p:val>
                                            <p:clrVal>
                                              <a:schemeClr val="accent2"/>
                                            </p:clrVal>
                                          </p:val>
                                        </p:tav>
                                        <p:tav tm="50000">
                                          <p:val>
                                            <p:clrVal>
                                              <a:schemeClr val="hlink"/>
                                            </p:clrVal>
                                          </p:val>
                                        </p:tav>
                                      </p:tavLst>
                                    </p:anim>
                                    <p:anim calcmode="discrete" valueType="clr">
                                      <p:cBhvr>
                                        <p:cTn id="84" dur="80"/>
                                        <p:tgtEl>
                                          <p:spTgt spid="263181"/>
                                        </p:tgtEl>
                                        <p:attrNameLst>
                                          <p:attrName>fillcolor</p:attrName>
                                        </p:attrNameLst>
                                      </p:cBhvr>
                                      <p:tavLst>
                                        <p:tav tm="0">
                                          <p:val>
                                            <p:clrVal>
                                              <a:schemeClr val="accent2"/>
                                            </p:clrVal>
                                          </p:val>
                                        </p:tav>
                                        <p:tav tm="50000">
                                          <p:val>
                                            <p:clrVal>
                                              <a:schemeClr val="hlink"/>
                                            </p:clrVal>
                                          </p:val>
                                        </p:tav>
                                      </p:tavLst>
                                    </p:anim>
                                    <p:set>
                                      <p:cBhvr>
                                        <p:cTn id="85" dur="80"/>
                                        <p:tgtEl>
                                          <p:spTgt spid="263181"/>
                                        </p:tgtEl>
                                        <p:attrNameLst>
                                          <p:attrName>fill.type</p:attrName>
                                        </p:attrNameLst>
                                      </p:cBhvr>
                                      <p:to>
                                        <p:strVal val="solid"/>
                                      </p:to>
                                    </p:set>
                                  </p:childTnLst>
                                </p:cTn>
                              </p:par>
                            </p:childTnLst>
                          </p:cTn>
                        </p:par>
                        <p:par>
                          <p:cTn id="86" fill="hold">
                            <p:stCondLst>
                              <p:cond delay="1760"/>
                            </p:stCondLst>
                            <p:childTnLst>
                              <p:par>
                                <p:cTn id="87" presetID="18" presetClass="entr" presetSubtype="6" fill="hold" grpId="0" nodeType="afterEffect">
                                  <p:stCondLst>
                                    <p:cond delay="0"/>
                                  </p:stCondLst>
                                  <p:childTnLst>
                                    <p:set>
                                      <p:cBhvr>
                                        <p:cTn id="88" dur="1" fill="hold">
                                          <p:stCondLst>
                                            <p:cond delay="0"/>
                                          </p:stCondLst>
                                        </p:cTn>
                                        <p:tgtEl>
                                          <p:spTgt spid="263186"/>
                                        </p:tgtEl>
                                        <p:attrNameLst>
                                          <p:attrName>style.visibility</p:attrName>
                                        </p:attrNameLst>
                                      </p:cBhvr>
                                      <p:to>
                                        <p:strVal val="visible"/>
                                      </p:to>
                                    </p:set>
                                    <p:animEffect transition="in" filter="strips(downRight)">
                                      <p:cBhvr>
                                        <p:cTn id="89" dur="500"/>
                                        <p:tgtEl>
                                          <p:spTgt spid="263186"/>
                                        </p:tgtEl>
                                      </p:cBhvr>
                                    </p:animEffect>
                                  </p:childTnLst>
                                </p:cTn>
                              </p:par>
                            </p:childTnLst>
                          </p:cTn>
                        </p:par>
                      </p:childTnLst>
                    </p:cTn>
                  </p:par>
                  <p:par>
                    <p:cTn id="90" fill="hold">
                      <p:stCondLst>
                        <p:cond delay="indefinite"/>
                      </p:stCondLst>
                      <p:childTnLst>
                        <p:par>
                          <p:cTn id="91" fill="hold">
                            <p:stCondLst>
                              <p:cond delay="0"/>
                            </p:stCondLst>
                            <p:childTnLst>
                              <p:par>
                                <p:cTn id="92" presetID="18" presetClass="entr" presetSubtype="12" fill="hold" grpId="0" nodeType="clickEffect">
                                  <p:stCondLst>
                                    <p:cond delay="0"/>
                                  </p:stCondLst>
                                  <p:childTnLst>
                                    <p:set>
                                      <p:cBhvr>
                                        <p:cTn id="93" dur="1" fill="hold">
                                          <p:stCondLst>
                                            <p:cond delay="0"/>
                                          </p:stCondLst>
                                        </p:cTn>
                                        <p:tgtEl>
                                          <p:spTgt spid="263174"/>
                                        </p:tgtEl>
                                        <p:attrNameLst>
                                          <p:attrName>style.visibility</p:attrName>
                                        </p:attrNameLst>
                                      </p:cBhvr>
                                      <p:to>
                                        <p:strVal val="visible"/>
                                      </p:to>
                                    </p:set>
                                    <p:animEffect transition="in" filter="strips(downLeft)">
                                      <p:cBhvr>
                                        <p:cTn id="94" dur="500"/>
                                        <p:tgtEl>
                                          <p:spTgt spid="263174"/>
                                        </p:tgtEl>
                                      </p:cBhvr>
                                    </p:animEffect>
                                  </p:childTnLst>
                                </p:cTn>
                              </p:par>
                            </p:childTnLst>
                          </p:cTn>
                        </p:par>
                        <p:par>
                          <p:cTn id="95" fill="hold">
                            <p:stCondLst>
                              <p:cond delay="500"/>
                            </p:stCondLst>
                            <p:childTnLst>
                              <p:par>
                                <p:cTn id="96" presetID="27" presetClass="entr" presetSubtype="0" fill="hold" grpId="0" nodeType="afterEffect">
                                  <p:stCondLst>
                                    <p:cond delay="0"/>
                                  </p:stCondLst>
                                  <p:iterate type="lt">
                                    <p:tmPct val="50000"/>
                                  </p:iterate>
                                  <p:childTnLst>
                                    <p:set>
                                      <p:cBhvr>
                                        <p:cTn id="97" dur="1" fill="hold">
                                          <p:stCondLst>
                                            <p:cond delay="0"/>
                                          </p:stCondLst>
                                        </p:cTn>
                                        <p:tgtEl>
                                          <p:spTgt spid="263175"/>
                                        </p:tgtEl>
                                        <p:attrNameLst>
                                          <p:attrName>style.visibility</p:attrName>
                                        </p:attrNameLst>
                                      </p:cBhvr>
                                      <p:to>
                                        <p:strVal val="visible"/>
                                      </p:to>
                                    </p:set>
                                    <p:anim calcmode="discrete" valueType="clr">
                                      <p:cBhvr override="childStyle">
                                        <p:cTn id="98" dur="80"/>
                                        <p:tgtEl>
                                          <p:spTgt spid="263175"/>
                                        </p:tgtEl>
                                        <p:attrNameLst>
                                          <p:attrName>style.color</p:attrName>
                                        </p:attrNameLst>
                                      </p:cBhvr>
                                      <p:tavLst>
                                        <p:tav tm="0">
                                          <p:val>
                                            <p:clrVal>
                                              <a:schemeClr val="accent2"/>
                                            </p:clrVal>
                                          </p:val>
                                        </p:tav>
                                        <p:tav tm="50000">
                                          <p:val>
                                            <p:clrVal>
                                              <a:schemeClr val="hlink"/>
                                            </p:clrVal>
                                          </p:val>
                                        </p:tav>
                                      </p:tavLst>
                                    </p:anim>
                                    <p:anim calcmode="discrete" valueType="clr">
                                      <p:cBhvr>
                                        <p:cTn id="99" dur="80"/>
                                        <p:tgtEl>
                                          <p:spTgt spid="263175"/>
                                        </p:tgtEl>
                                        <p:attrNameLst>
                                          <p:attrName>fillcolor</p:attrName>
                                        </p:attrNameLst>
                                      </p:cBhvr>
                                      <p:tavLst>
                                        <p:tav tm="0">
                                          <p:val>
                                            <p:clrVal>
                                              <a:schemeClr val="accent2"/>
                                            </p:clrVal>
                                          </p:val>
                                        </p:tav>
                                        <p:tav tm="50000">
                                          <p:val>
                                            <p:clrVal>
                                              <a:schemeClr val="hlink"/>
                                            </p:clrVal>
                                          </p:val>
                                        </p:tav>
                                      </p:tavLst>
                                    </p:anim>
                                    <p:set>
                                      <p:cBhvr>
                                        <p:cTn id="100" dur="80"/>
                                        <p:tgtEl>
                                          <p:spTgt spid="263175"/>
                                        </p:tgtEl>
                                        <p:attrNameLst>
                                          <p:attrName>fill.type</p:attrName>
                                        </p:attrNameLst>
                                      </p:cBhvr>
                                      <p:to>
                                        <p:strVal val="solid"/>
                                      </p:to>
                                    </p:set>
                                  </p:childTnLst>
                                </p:cTn>
                              </p:par>
                            </p:childTnLst>
                          </p:cTn>
                        </p:par>
                      </p:childTnLst>
                    </p:cTn>
                  </p:par>
                  <p:par>
                    <p:cTn id="101" fill="hold">
                      <p:stCondLst>
                        <p:cond delay="indefinite"/>
                      </p:stCondLst>
                      <p:childTnLst>
                        <p:par>
                          <p:cTn id="102" fill="hold">
                            <p:stCondLst>
                              <p:cond delay="0"/>
                            </p:stCondLst>
                            <p:childTnLst>
                              <p:par>
                                <p:cTn id="103" presetID="27" presetClass="entr" presetSubtype="0" fill="hold" grpId="0" nodeType="clickEffect">
                                  <p:stCondLst>
                                    <p:cond delay="0"/>
                                  </p:stCondLst>
                                  <p:iterate type="lt">
                                    <p:tmPct val="50000"/>
                                  </p:iterate>
                                  <p:childTnLst>
                                    <p:set>
                                      <p:cBhvr>
                                        <p:cTn id="104" dur="1" fill="hold">
                                          <p:stCondLst>
                                            <p:cond delay="0"/>
                                          </p:stCondLst>
                                        </p:cTn>
                                        <p:tgtEl>
                                          <p:spTgt spid="263183"/>
                                        </p:tgtEl>
                                        <p:attrNameLst>
                                          <p:attrName>style.visibility</p:attrName>
                                        </p:attrNameLst>
                                      </p:cBhvr>
                                      <p:to>
                                        <p:strVal val="visible"/>
                                      </p:to>
                                    </p:set>
                                    <p:anim calcmode="discrete" valueType="clr">
                                      <p:cBhvr override="childStyle">
                                        <p:cTn id="105" dur="80"/>
                                        <p:tgtEl>
                                          <p:spTgt spid="263183"/>
                                        </p:tgtEl>
                                        <p:attrNameLst>
                                          <p:attrName>style.color</p:attrName>
                                        </p:attrNameLst>
                                      </p:cBhvr>
                                      <p:tavLst>
                                        <p:tav tm="0">
                                          <p:val>
                                            <p:clrVal>
                                              <a:schemeClr val="accent2"/>
                                            </p:clrVal>
                                          </p:val>
                                        </p:tav>
                                        <p:tav tm="50000">
                                          <p:val>
                                            <p:clrVal>
                                              <a:schemeClr val="hlink"/>
                                            </p:clrVal>
                                          </p:val>
                                        </p:tav>
                                      </p:tavLst>
                                    </p:anim>
                                    <p:anim calcmode="discrete" valueType="clr">
                                      <p:cBhvr>
                                        <p:cTn id="106" dur="80"/>
                                        <p:tgtEl>
                                          <p:spTgt spid="263183"/>
                                        </p:tgtEl>
                                        <p:attrNameLst>
                                          <p:attrName>fillcolor</p:attrName>
                                        </p:attrNameLst>
                                      </p:cBhvr>
                                      <p:tavLst>
                                        <p:tav tm="0">
                                          <p:val>
                                            <p:clrVal>
                                              <a:schemeClr val="accent2"/>
                                            </p:clrVal>
                                          </p:val>
                                        </p:tav>
                                        <p:tav tm="50000">
                                          <p:val>
                                            <p:clrVal>
                                              <a:schemeClr val="hlink"/>
                                            </p:clrVal>
                                          </p:val>
                                        </p:tav>
                                      </p:tavLst>
                                    </p:anim>
                                    <p:set>
                                      <p:cBhvr>
                                        <p:cTn id="107" dur="80"/>
                                        <p:tgtEl>
                                          <p:spTgt spid="26318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3" grpId="0" animBg="1"/>
      <p:bldP spid="263174" grpId="0" animBg="1"/>
      <p:bldP spid="263175" grpId="0"/>
      <p:bldP spid="263176" grpId="0"/>
      <p:bldP spid="263177" grpId="0"/>
      <p:bldP spid="263178" grpId="0"/>
      <p:bldP spid="263179" grpId="0"/>
      <p:bldP spid="263180" grpId="0"/>
      <p:bldP spid="263181" grpId="0"/>
      <p:bldP spid="263183" grpId="0" animBg="1"/>
      <p:bldP spid="263184" grpId="0" animBg="1"/>
      <p:bldP spid="263185" grpId="0" animBg="1"/>
      <p:bldP spid="263186" grpId="0" animBg="1"/>
      <p:bldP spid="263191" grpId="0" animBg="1"/>
      <p:bldP spid="26319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222" name="Rectangle 30"/>
          <p:cNvSpPr>
            <a:spLocks noChangeArrowheads="1"/>
          </p:cNvSpPr>
          <p:nvPr/>
        </p:nvSpPr>
        <p:spPr bwMode="auto">
          <a:xfrm>
            <a:off x="685800" y="1997075"/>
            <a:ext cx="4267200" cy="441325"/>
          </a:xfrm>
          <a:prstGeom prst="rect">
            <a:avLst/>
          </a:prstGeom>
          <a:noFill/>
          <a:ln w="9525">
            <a:noFill/>
            <a:miter lim="800000"/>
            <a:headEnd/>
            <a:tailEnd/>
          </a:ln>
        </p:spPr>
        <p:txBody>
          <a:bodyPr anchor="ctr"/>
          <a:lstStyle/>
          <a:p>
            <a:r>
              <a:rPr lang="en-US" sz="2200">
                <a:solidFill>
                  <a:srgbClr val="0000FF"/>
                </a:solidFill>
              </a:rPr>
              <a:t> B</a:t>
            </a:r>
            <a:r>
              <a:rPr lang="vi-VN" sz="2200">
                <a:solidFill>
                  <a:srgbClr val="0000FF"/>
                </a:solidFill>
              </a:rPr>
              <a:t>ư</a:t>
            </a:r>
            <a:r>
              <a:rPr lang="en-US" sz="2200">
                <a:solidFill>
                  <a:srgbClr val="0000FF"/>
                </a:solidFill>
              </a:rPr>
              <a:t>ớc 1: </a:t>
            </a:r>
            <a:r>
              <a:rPr lang="en-US" sz="2200"/>
              <a:t>Sum</a:t>
            </a:r>
            <a:r>
              <a:rPr lang="en-US" sz="2200">
                <a:sym typeface="Symbol" pitchFamily="18" charset="2"/>
              </a:rPr>
              <a:t> 0; i  0;</a:t>
            </a:r>
          </a:p>
        </p:txBody>
      </p:sp>
      <p:sp>
        <p:nvSpPr>
          <p:cNvPr id="264223" name="Rectangle 31"/>
          <p:cNvSpPr>
            <a:spLocks noChangeArrowheads="1"/>
          </p:cNvSpPr>
          <p:nvPr/>
        </p:nvSpPr>
        <p:spPr bwMode="auto">
          <a:xfrm>
            <a:off x="685800" y="3657600"/>
            <a:ext cx="8229600" cy="1295400"/>
          </a:xfrm>
          <a:prstGeom prst="rect">
            <a:avLst/>
          </a:prstGeom>
          <a:noFill/>
          <a:ln w="9525">
            <a:noFill/>
            <a:miter lim="800000"/>
            <a:headEnd/>
            <a:tailEnd/>
          </a:ln>
        </p:spPr>
        <p:txBody>
          <a:bodyPr anchor="ctr"/>
          <a:lstStyle/>
          <a:p>
            <a:pPr marL="1257300" indent="-1257300">
              <a:lnSpc>
                <a:spcPct val="150000"/>
              </a:lnSpc>
            </a:pPr>
            <a:r>
              <a:rPr lang="en-US" sz="2200">
                <a:solidFill>
                  <a:srgbClr val="0000FF"/>
                </a:solidFill>
              </a:rPr>
              <a:t> B</a:t>
            </a:r>
            <a:r>
              <a:rPr lang="vi-VN" sz="2200">
                <a:solidFill>
                  <a:srgbClr val="0000FF"/>
                </a:solidFill>
              </a:rPr>
              <a:t>ư</a:t>
            </a:r>
            <a:r>
              <a:rPr lang="en-US" sz="2200">
                <a:solidFill>
                  <a:srgbClr val="0000FF"/>
                </a:solidFill>
              </a:rPr>
              <a:t>ớc 3: </a:t>
            </a:r>
            <a:r>
              <a:rPr lang="en-US" sz="2200"/>
              <a:t>Nếu i &lt;= 100 thì  Sum </a:t>
            </a:r>
            <a:r>
              <a:rPr lang="en-US" sz="2200">
                <a:sym typeface="Symbol" pitchFamily="18" charset="2"/>
              </a:rPr>
              <a:t> Sum + i;</a:t>
            </a:r>
            <a:r>
              <a:rPr lang="en-US" sz="2200"/>
              <a:t> và quay lại b</a:t>
            </a:r>
            <a:r>
              <a:rPr lang="vi-VN" sz="2200"/>
              <a:t>ư</a:t>
            </a:r>
            <a:r>
              <a:rPr lang="en-US" sz="2200"/>
              <a:t>ớc 2. trong tr</a:t>
            </a:r>
            <a:r>
              <a:rPr lang="vi-VN" sz="2200"/>
              <a:t>ư</a:t>
            </a:r>
            <a:r>
              <a:rPr lang="en-US" sz="2200"/>
              <a:t>ờng hợp ng</a:t>
            </a:r>
            <a:r>
              <a:rPr lang="vi-VN" sz="2200"/>
              <a:t>ư</a:t>
            </a:r>
            <a:r>
              <a:rPr lang="en-US" sz="2200"/>
              <a:t>ợc lại (i&gt;100) thông báo kết quả rồi kết thúc thuật toán.</a:t>
            </a:r>
          </a:p>
        </p:txBody>
      </p:sp>
      <p:sp>
        <p:nvSpPr>
          <p:cNvPr id="264224" name="Rectangle 32"/>
          <p:cNvSpPr>
            <a:spLocks noChangeArrowheads="1"/>
          </p:cNvSpPr>
          <p:nvPr/>
        </p:nvSpPr>
        <p:spPr bwMode="auto">
          <a:xfrm>
            <a:off x="685800" y="2667000"/>
            <a:ext cx="4419600" cy="685800"/>
          </a:xfrm>
          <a:prstGeom prst="rect">
            <a:avLst/>
          </a:prstGeom>
          <a:noFill/>
          <a:ln w="9525">
            <a:noFill/>
            <a:miter lim="800000"/>
            <a:headEnd/>
            <a:tailEnd/>
          </a:ln>
        </p:spPr>
        <p:txBody>
          <a:bodyPr anchor="ctr"/>
          <a:lstStyle/>
          <a:p>
            <a:r>
              <a:rPr lang="en-US" sz="2200">
                <a:solidFill>
                  <a:srgbClr val="0000FF"/>
                </a:solidFill>
              </a:rPr>
              <a:t> B</a:t>
            </a:r>
            <a:r>
              <a:rPr lang="vi-VN" sz="2200">
                <a:solidFill>
                  <a:srgbClr val="0000FF"/>
                </a:solidFill>
              </a:rPr>
              <a:t>ư</a:t>
            </a:r>
            <a:r>
              <a:rPr lang="en-US" sz="2200">
                <a:solidFill>
                  <a:srgbClr val="0000FF"/>
                </a:solidFill>
              </a:rPr>
              <a:t>ớc 2:  </a:t>
            </a:r>
            <a:r>
              <a:rPr lang="en-US" sz="2200"/>
              <a:t>i </a:t>
            </a:r>
            <a:r>
              <a:rPr lang="en-US" sz="2200">
                <a:sym typeface="Symbol" pitchFamily="18" charset="2"/>
              </a:rPr>
              <a:t> i + 1</a:t>
            </a:r>
            <a:r>
              <a:rPr lang="en-US" sz="2200">
                <a:solidFill>
                  <a:srgbClr val="0000FF"/>
                </a:solidFill>
                <a:sym typeface="Symbol" pitchFamily="18" charset="2"/>
              </a:rPr>
              <a:t>        </a:t>
            </a:r>
          </a:p>
        </p:txBody>
      </p:sp>
      <p:pic>
        <p:nvPicPr>
          <p:cNvPr id="17413" name="Picture 37"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pic>
        <p:nvPicPr>
          <p:cNvPr id="17414" name="Picture 38" descr="9"/>
          <p:cNvPicPr>
            <a:picLocks noChangeAspect="1" noChangeArrowheads="1"/>
          </p:cNvPicPr>
          <p:nvPr/>
        </p:nvPicPr>
        <p:blipFill>
          <a:blip r:embed="rId3"/>
          <a:srcRect/>
          <a:stretch>
            <a:fillRect/>
          </a:stretch>
        </p:blipFill>
        <p:spPr bwMode="auto">
          <a:xfrm>
            <a:off x="0" y="6477000"/>
            <a:ext cx="9144000" cy="381000"/>
          </a:xfrm>
          <a:prstGeom prst="rect">
            <a:avLst/>
          </a:prstGeom>
          <a:noFill/>
          <a:ln w="9525">
            <a:noFill/>
            <a:miter lim="800000"/>
            <a:headEnd/>
            <a:tailEnd/>
          </a:ln>
        </p:spPr>
      </p:pic>
      <p:sp>
        <p:nvSpPr>
          <p:cNvPr id="17415" name="Rectangle 39"/>
          <p:cNvSpPr>
            <a:spLocks noChangeArrowheads="1"/>
          </p:cNvSpPr>
          <p:nvPr/>
        </p:nvSpPr>
        <p:spPr bwMode="auto">
          <a:xfrm>
            <a:off x="2819400" y="882650"/>
            <a:ext cx="3581400" cy="488950"/>
          </a:xfrm>
          <a:prstGeom prst="rect">
            <a:avLst/>
          </a:prstGeom>
          <a:noFill/>
          <a:ln w="9525">
            <a:noFill/>
            <a:miter lim="800000"/>
            <a:headEnd/>
            <a:tailEnd/>
          </a:ln>
        </p:spPr>
        <p:txBody>
          <a:bodyPr>
            <a:spAutoFit/>
          </a:bodyPr>
          <a:lstStyle/>
          <a:p>
            <a:pPr eaLnBrk="0" hangingPunct="0"/>
            <a:r>
              <a:rPr lang="en-US" sz="2600" b="0">
                <a:solidFill>
                  <a:srgbClr val="FF3300"/>
                </a:solidFill>
              </a:rPr>
              <a:t>Thuật toán tính tổng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64222"/>
                                        </p:tgtEl>
                                        <p:attrNameLst>
                                          <p:attrName>style.visibility</p:attrName>
                                        </p:attrNameLst>
                                      </p:cBhvr>
                                      <p:to>
                                        <p:strVal val="visible"/>
                                      </p:to>
                                    </p:set>
                                    <p:anim calcmode="lin" valueType="num">
                                      <p:cBhvr>
                                        <p:cTn id="7" dur="500" fill="hold"/>
                                        <p:tgtEl>
                                          <p:spTgt spid="264222"/>
                                        </p:tgtEl>
                                        <p:attrNameLst>
                                          <p:attrName>ppt_w</p:attrName>
                                        </p:attrNameLst>
                                      </p:cBhvr>
                                      <p:tavLst>
                                        <p:tav tm="0">
                                          <p:val>
                                            <p:fltVal val="0"/>
                                          </p:val>
                                        </p:tav>
                                        <p:tav tm="100000">
                                          <p:val>
                                            <p:strVal val="#ppt_w"/>
                                          </p:val>
                                        </p:tav>
                                      </p:tavLst>
                                    </p:anim>
                                    <p:anim calcmode="lin" valueType="num">
                                      <p:cBhvr>
                                        <p:cTn id="8" dur="500" fill="hold"/>
                                        <p:tgtEl>
                                          <p:spTgt spid="264222"/>
                                        </p:tgtEl>
                                        <p:attrNameLst>
                                          <p:attrName>ppt_h</p:attrName>
                                        </p:attrNameLst>
                                      </p:cBhvr>
                                      <p:tavLst>
                                        <p:tav tm="0">
                                          <p:val>
                                            <p:fltVal val="0"/>
                                          </p:val>
                                        </p:tav>
                                        <p:tav tm="100000">
                                          <p:val>
                                            <p:strVal val="#ppt_h"/>
                                          </p:val>
                                        </p:tav>
                                      </p:tavLst>
                                    </p:anim>
                                    <p:animEffect transition="in" filter="fade">
                                      <p:cBhvr>
                                        <p:cTn id="9" dur="500"/>
                                        <p:tgtEl>
                                          <p:spTgt spid="26422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64224"/>
                                        </p:tgtEl>
                                        <p:attrNameLst>
                                          <p:attrName>style.visibility</p:attrName>
                                        </p:attrNameLst>
                                      </p:cBhvr>
                                      <p:to>
                                        <p:strVal val="visible"/>
                                      </p:to>
                                    </p:set>
                                    <p:anim calcmode="lin" valueType="num">
                                      <p:cBhvr>
                                        <p:cTn id="14" dur="500" fill="hold"/>
                                        <p:tgtEl>
                                          <p:spTgt spid="264224"/>
                                        </p:tgtEl>
                                        <p:attrNameLst>
                                          <p:attrName>ppt_w</p:attrName>
                                        </p:attrNameLst>
                                      </p:cBhvr>
                                      <p:tavLst>
                                        <p:tav tm="0">
                                          <p:val>
                                            <p:fltVal val="0"/>
                                          </p:val>
                                        </p:tav>
                                        <p:tav tm="100000">
                                          <p:val>
                                            <p:strVal val="#ppt_w"/>
                                          </p:val>
                                        </p:tav>
                                      </p:tavLst>
                                    </p:anim>
                                    <p:anim calcmode="lin" valueType="num">
                                      <p:cBhvr>
                                        <p:cTn id="15" dur="500" fill="hold"/>
                                        <p:tgtEl>
                                          <p:spTgt spid="264224"/>
                                        </p:tgtEl>
                                        <p:attrNameLst>
                                          <p:attrName>ppt_h</p:attrName>
                                        </p:attrNameLst>
                                      </p:cBhvr>
                                      <p:tavLst>
                                        <p:tav tm="0">
                                          <p:val>
                                            <p:fltVal val="0"/>
                                          </p:val>
                                        </p:tav>
                                        <p:tav tm="100000">
                                          <p:val>
                                            <p:strVal val="#ppt_h"/>
                                          </p:val>
                                        </p:tav>
                                      </p:tavLst>
                                    </p:anim>
                                    <p:animEffect transition="in" filter="fade">
                                      <p:cBhvr>
                                        <p:cTn id="16" dur="500"/>
                                        <p:tgtEl>
                                          <p:spTgt spid="26422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264223"/>
                                        </p:tgtEl>
                                        <p:attrNameLst>
                                          <p:attrName>style.visibility</p:attrName>
                                        </p:attrNameLst>
                                      </p:cBhvr>
                                      <p:to>
                                        <p:strVal val="visible"/>
                                      </p:to>
                                    </p:set>
                                    <p:anim calcmode="lin" valueType="num">
                                      <p:cBhvr>
                                        <p:cTn id="21" dur="500" fill="hold"/>
                                        <p:tgtEl>
                                          <p:spTgt spid="264223"/>
                                        </p:tgtEl>
                                        <p:attrNameLst>
                                          <p:attrName>ppt_w</p:attrName>
                                        </p:attrNameLst>
                                      </p:cBhvr>
                                      <p:tavLst>
                                        <p:tav tm="0">
                                          <p:val>
                                            <p:fltVal val="0"/>
                                          </p:val>
                                        </p:tav>
                                        <p:tav tm="100000">
                                          <p:val>
                                            <p:strVal val="#ppt_w"/>
                                          </p:val>
                                        </p:tav>
                                      </p:tavLst>
                                    </p:anim>
                                    <p:anim calcmode="lin" valueType="num">
                                      <p:cBhvr>
                                        <p:cTn id="22" dur="500" fill="hold"/>
                                        <p:tgtEl>
                                          <p:spTgt spid="264223"/>
                                        </p:tgtEl>
                                        <p:attrNameLst>
                                          <p:attrName>ppt_h</p:attrName>
                                        </p:attrNameLst>
                                      </p:cBhvr>
                                      <p:tavLst>
                                        <p:tav tm="0">
                                          <p:val>
                                            <p:fltVal val="0"/>
                                          </p:val>
                                        </p:tav>
                                        <p:tav tm="100000">
                                          <p:val>
                                            <p:strVal val="#ppt_h"/>
                                          </p:val>
                                        </p:tav>
                                      </p:tavLst>
                                    </p:anim>
                                    <p:animEffect transition="in" filter="fade">
                                      <p:cBhvr>
                                        <p:cTn id="23" dur="500"/>
                                        <p:tgtEl>
                                          <p:spTgt spid="264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222" grpId="0"/>
      <p:bldP spid="264223" grpId="0"/>
      <p:bldP spid="26422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4"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pic>
        <p:nvPicPr>
          <p:cNvPr id="18435" name="Picture 15" descr="9"/>
          <p:cNvPicPr>
            <a:picLocks noChangeAspect="1" noChangeArrowheads="1"/>
          </p:cNvPicPr>
          <p:nvPr/>
        </p:nvPicPr>
        <p:blipFill>
          <a:blip r:embed="rId3"/>
          <a:srcRect/>
          <a:stretch>
            <a:fillRect/>
          </a:stretch>
        </p:blipFill>
        <p:spPr bwMode="auto">
          <a:xfrm>
            <a:off x="0" y="6477000"/>
            <a:ext cx="9144000" cy="381000"/>
          </a:xfrm>
          <a:prstGeom prst="rect">
            <a:avLst/>
          </a:prstGeom>
          <a:noFill/>
          <a:ln w="9525">
            <a:noFill/>
            <a:miter lim="800000"/>
            <a:headEnd/>
            <a:tailEnd/>
          </a:ln>
        </p:spPr>
      </p:pic>
      <p:sp>
        <p:nvSpPr>
          <p:cNvPr id="18436" name="Rectangle 4"/>
          <p:cNvSpPr>
            <a:spLocks noChangeArrowheads="1"/>
          </p:cNvSpPr>
          <p:nvPr/>
        </p:nvSpPr>
        <p:spPr bwMode="auto">
          <a:xfrm>
            <a:off x="2057400" y="0"/>
            <a:ext cx="5410200" cy="488950"/>
          </a:xfrm>
          <a:prstGeom prst="rect">
            <a:avLst/>
          </a:prstGeom>
          <a:noFill/>
          <a:ln w="9525">
            <a:noFill/>
            <a:miter lim="800000"/>
            <a:headEnd/>
            <a:tailEnd/>
          </a:ln>
        </p:spPr>
        <p:txBody>
          <a:bodyPr>
            <a:spAutoFit/>
          </a:bodyPr>
          <a:lstStyle/>
          <a:p>
            <a:pPr eaLnBrk="0" hangingPunct="0"/>
            <a:r>
              <a:rPr lang="en-US" sz="2600" b="0">
                <a:solidFill>
                  <a:srgbClr val="FF3300"/>
                </a:solidFill>
              </a:rPr>
              <a:t>Bài toán </a:t>
            </a:r>
            <a:r>
              <a:rPr lang="vi-VN" sz="2600" b="0">
                <a:solidFill>
                  <a:srgbClr val="FF3300"/>
                </a:solidFill>
              </a:rPr>
              <a:t>đ</a:t>
            </a:r>
            <a:r>
              <a:rPr lang="en-US" sz="2600" b="0">
                <a:solidFill>
                  <a:srgbClr val="FF3300"/>
                </a:solidFill>
              </a:rPr>
              <a:t>ổi giá trị hai biến </a:t>
            </a:r>
          </a:p>
        </p:txBody>
      </p:sp>
      <p:sp>
        <p:nvSpPr>
          <p:cNvPr id="18437" name="AutoShape 7"/>
          <p:cNvSpPr>
            <a:spLocks noChangeArrowheads="1"/>
          </p:cNvSpPr>
          <p:nvPr/>
        </p:nvSpPr>
        <p:spPr bwMode="auto">
          <a:xfrm>
            <a:off x="6781800" y="2438400"/>
            <a:ext cx="1143000" cy="1295400"/>
          </a:xfrm>
          <a:prstGeom prst="flowChartManualOperation">
            <a:avLst/>
          </a:prstGeom>
          <a:solidFill>
            <a:srgbClr val="0000FF"/>
          </a:solidFill>
          <a:ln w="9525">
            <a:solidFill>
              <a:schemeClr val="tx1"/>
            </a:solidFill>
            <a:miter lim="800000"/>
            <a:headEnd/>
            <a:tailEnd/>
          </a:ln>
        </p:spPr>
        <p:txBody>
          <a:bodyPr wrap="none" anchor="ctr"/>
          <a:lstStyle/>
          <a:p>
            <a:endParaRPr lang="en-US"/>
          </a:p>
        </p:txBody>
      </p:sp>
      <p:sp>
        <p:nvSpPr>
          <p:cNvPr id="18438" name="AutoShape 8"/>
          <p:cNvSpPr>
            <a:spLocks noChangeArrowheads="1"/>
          </p:cNvSpPr>
          <p:nvPr/>
        </p:nvSpPr>
        <p:spPr bwMode="auto">
          <a:xfrm>
            <a:off x="5105400" y="2438400"/>
            <a:ext cx="1143000" cy="1295400"/>
          </a:xfrm>
          <a:prstGeom prst="flowChartManualOperation">
            <a:avLst/>
          </a:prstGeom>
          <a:solidFill>
            <a:srgbClr val="FF3300"/>
          </a:solidFill>
          <a:ln w="9525">
            <a:solidFill>
              <a:schemeClr val="tx1"/>
            </a:solidFill>
            <a:miter lim="800000"/>
            <a:headEnd/>
            <a:tailEnd/>
          </a:ln>
        </p:spPr>
        <p:txBody>
          <a:bodyPr wrap="none" anchor="ctr"/>
          <a:lstStyle/>
          <a:p>
            <a:endParaRPr lang="en-US"/>
          </a:p>
        </p:txBody>
      </p:sp>
      <p:sp>
        <p:nvSpPr>
          <p:cNvPr id="277513" name="Rectangle 9"/>
          <p:cNvSpPr>
            <a:spLocks noChangeArrowheads="1"/>
          </p:cNvSpPr>
          <p:nvPr/>
        </p:nvSpPr>
        <p:spPr bwMode="auto">
          <a:xfrm>
            <a:off x="609600" y="5105400"/>
            <a:ext cx="8153400" cy="1143000"/>
          </a:xfrm>
          <a:prstGeom prst="rect">
            <a:avLst/>
          </a:prstGeom>
          <a:noFill/>
          <a:ln w="9525">
            <a:noFill/>
            <a:miter lim="800000"/>
            <a:headEnd/>
            <a:tailEnd/>
          </a:ln>
        </p:spPr>
        <p:txBody>
          <a:bodyPr anchor="ctr"/>
          <a:lstStyle/>
          <a:p>
            <a:pPr algn="just"/>
            <a:r>
              <a:rPr lang="en-US" sz="2400" i="1">
                <a:sym typeface="Wingdings" pitchFamily="2" charset="2"/>
              </a:rPr>
              <a:t>Cốc A chứa n</a:t>
            </a:r>
            <a:r>
              <a:rPr lang="vi-VN" sz="2400" i="1">
                <a:sym typeface="Wingdings" pitchFamily="2" charset="2"/>
              </a:rPr>
              <a:t>ư</a:t>
            </a:r>
            <a:r>
              <a:rPr lang="en-US" sz="2400" i="1">
                <a:sym typeface="Wingdings" pitchFamily="2" charset="2"/>
              </a:rPr>
              <a:t>ớc màu </a:t>
            </a:r>
            <a:r>
              <a:rPr lang="vi-VN" sz="2400" i="1">
                <a:sym typeface="Wingdings" pitchFamily="2" charset="2"/>
              </a:rPr>
              <a:t>đ</a:t>
            </a:r>
            <a:r>
              <a:rPr lang="en-US" sz="2400" i="1">
                <a:sym typeface="Wingdings" pitchFamily="2" charset="2"/>
              </a:rPr>
              <a:t>ỏ, cốc B chứa n</a:t>
            </a:r>
            <a:r>
              <a:rPr lang="vi-VN" sz="2400" i="1">
                <a:sym typeface="Wingdings" pitchFamily="2" charset="2"/>
              </a:rPr>
              <a:t>ư</a:t>
            </a:r>
            <a:r>
              <a:rPr lang="en-US" sz="2400" i="1">
                <a:sym typeface="Wingdings" pitchFamily="2" charset="2"/>
              </a:rPr>
              <a:t>ớc màu xanh. Làm cách nào </a:t>
            </a:r>
            <a:r>
              <a:rPr lang="vi-VN" sz="2400" i="1">
                <a:sym typeface="Wingdings" pitchFamily="2" charset="2"/>
              </a:rPr>
              <a:t>đ</a:t>
            </a:r>
            <a:r>
              <a:rPr lang="en-US" sz="2400" i="1">
                <a:sym typeface="Wingdings" pitchFamily="2" charset="2"/>
              </a:rPr>
              <a:t>ể tráo </a:t>
            </a:r>
            <a:r>
              <a:rPr lang="vi-VN" sz="2400" i="1">
                <a:sym typeface="Wingdings" pitchFamily="2" charset="2"/>
              </a:rPr>
              <a:t>đ</a:t>
            </a:r>
            <a:r>
              <a:rPr lang="en-US" sz="2400" i="1">
                <a:sym typeface="Wingdings" pitchFamily="2" charset="2"/>
              </a:rPr>
              <a:t>ổi cốc A có n</a:t>
            </a:r>
            <a:r>
              <a:rPr lang="vi-VN" sz="2400" i="1">
                <a:sym typeface="Wingdings" pitchFamily="2" charset="2"/>
              </a:rPr>
              <a:t>ư</a:t>
            </a:r>
            <a:r>
              <a:rPr lang="en-US" sz="2400" i="1">
                <a:sym typeface="Wingdings" pitchFamily="2" charset="2"/>
              </a:rPr>
              <a:t>ớc màu xanh, cốc B có n</a:t>
            </a:r>
            <a:r>
              <a:rPr lang="vi-VN" sz="2400" i="1">
                <a:sym typeface="Wingdings" pitchFamily="2" charset="2"/>
              </a:rPr>
              <a:t>ư</a:t>
            </a:r>
            <a:r>
              <a:rPr lang="en-US" sz="2400" i="1">
                <a:sym typeface="Wingdings" pitchFamily="2" charset="2"/>
              </a:rPr>
              <a:t>ớc màu </a:t>
            </a:r>
            <a:r>
              <a:rPr lang="vi-VN" sz="2400" i="1">
                <a:sym typeface="Wingdings" pitchFamily="2" charset="2"/>
              </a:rPr>
              <a:t>đ</a:t>
            </a:r>
            <a:r>
              <a:rPr lang="en-US" sz="2400" i="1">
                <a:sym typeface="Wingdings" pitchFamily="2" charset="2"/>
              </a:rPr>
              <a:t>ỏ? (Giả thiết cốc A và cốc B có thể tích nh</a:t>
            </a:r>
            <a:r>
              <a:rPr lang="vi-VN" sz="2400" i="1">
                <a:sym typeface="Wingdings" pitchFamily="2" charset="2"/>
              </a:rPr>
              <a:t>ư</a:t>
            </a:r>
            <a:r>
              <a:rPr lang="en-US" sz="2400" i="1">
                <a:sym typeface="Wingdings" pitchFamily="2" charset="2"/>
              </a:rPr>
              <a:t> nhau)</a:t>
            </a:r>
            <a:endParaRPr lang="en-US" sz="2400" i="1" u="sng"/>
          </a:p>
        </p:txBody>
      </p:sp>
      <p:sp>
        <p:nvSpPr>
          <p:cNvPr id="18440" name="Text Box 10"/>
          <p:cNvSpPr txBox="1">
            <a:spLocks noChangeArrowheads="1"/>
          </p:cNvSpPr>
          <p:nvPr/>
        </p:nvSpPr>
        <p:spPr bwMode="auto">
          <a:xfrm>
            <a:off x="4953000" y="1905000"/>
            <a:ext cx="1447800" cy="366713"/>
          </a:xfrm>
          <a:prstGeom prst="rect">
            <a:avLst/>
          </a:prstGeom>
          <a:noFill/>
          <a:ln w="9525">
            <a:noFill/>
            <a:miter lim="800000"/>
            <a:headEnd/>
            <a:tailEnd/>
          </a:ln>
        </p:spPr>
        <p:txBody>
          <a:bodyPr>
            <a:spAutoFit/>
          </a:bodyPr>
          <a:lstStyle/>
          <a:p>
            <a:pPr algn="ctr">
              <a:spcBef>
                <a:spcPct val="50000"/>
              </a:spcBef>
            </a:pPr>
            <a:r>
              <a:rPr lang="en-US"/>
              <a:t>Cốc A</a:t>
            </a:r>
          </a:p>
        </p:txBody>
      </p:sp>
      <p:sp>
        <p:nvSpPr>
          <p:cNvPr id="18441" name="Text Box 11"/>
          <p:cNvSpPr txBox="1">
            <a:spLocks noChangeArrowheads="1"/>
          </p:cNvSpPr>
          <p:nvPr/>
        </p:nvSpPr>
        <p:spPr bwMode="auto">
          <a:xfrm>
            <a:off x="6858000" y="1905000"/>
            <a:ext cx="1447800" cy="366713"/>
          </a:xfrm>
          <a:prstGeom prst="rect">
            <a:avLst/>
          </a:prstGeom>
          <a:noFill/>
          <a:ln w="9525">
            <a:noFill/>
            <a:miter lim="800000"/>
            <a:headEnd/>
            <a:tailEnd/>
          </a:ln>
        </p:spPr>
        <p:txBody>
          <a:bodyPr>
            <a:spAutoFit/>
          </a:bodyPr>
          <a:lstStyle/>
          <a:p>
            <a:pPr algn="ctr">
              <a:spcBef>
                <a:spcPct val="50000"/>
              </a:spcBef>
            </a:pPr>
            <a:r>
              <a:rPr lang="en-US"/>
              <a:t>Cốc B</a:t>
            </a:r>
          </a:p>
        </p:txBody>
      </p:sp>
      <p:sp>
        <p:nvSpPr>
          <p:cNvPr id="277516" name="AutoShape 12"/>
          <p:cNvSpPr>
            <a:spLocks noChangeArrowheads="1"/>
          </p:cNvSpPr>
          <p:nvPr/>
        </p:nvSpPr>
        <p:spPr bwMode="auto">
          <a:xfrm>
            <a:off x="762000" y="1524000"/>
            <a:ext cx="3048000" cy="1524000"/>
          </a:xfrm>
          <a:prstGeom prst="cloudCallout">
            <a:avLst>
              <a:gd name="adj1" fmla="val -45417"/>
              <a:gd name="adj2" fmla="val 165315"/>
            </a:avLst>
          </a:prstGeom>
          <a:gradFill rotWithShape="1">
            <a:gsLst>
              <a:gs pos="0">
                <a:schemeClr val="bg1"/>
              </a:gs>
              <a:gs pos="100000">
                <a:srgbClr val="FFADFF"/>
              </a:gs>
            </a:gsLst>
            <a:path path="rect">
              <a:fillToRect l="50000" t="50000" r="50000" b="50000"/>
            </a:path>
          </a:gradFill>
          <a:ln w="9525">
            <a:solidFill>
              <a:schemeClr val="tx1"/>
            </a:solidFill>
            <a:round/>
            <a:headEnd/>
            <a:tailEnd/>
          </a:ln>
        </p:spPr>
        <p:txBody>
          <a:bodyPr/>
          <a:lstStyle/>
          <a:p>
            <a:pPr algn="ctr"/>
            <a:r>
              <a:rPr lang="en-US" sz="2400">
                <a:solidFill>
                  <a:srgbClr val="0000FF"/>
                </a:solidFill>
              </a:rPr>
              <a:t>Làm cách nào </a:t>
            </a:r>
            <a:r>
              <a:rPr lang="vi-VN" sz="2400">
                <a:solidFill>
                  <a:srgbClr val="0000FF"/>
                </a:solidFill>
              </a:rPr>
              <a:t>đ</a:t>
            </a:r>
            <a:r>
              <a:rPr lang="en-US" sz="2400">
                <a:solidFill>
                  <a:srgbClr val="0000FF"/>
                </a:solidFill>
              </a:rPr>
              <a:t>ây?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77513"/>
                                        </p:tgtEl>
                                        <p:attrNameLst>
                                          <p:attrName>style.visibility</p:attrName>
                                        </p:attrNameLst>
                                      </p:cBhvr>
                                      <p:to>
                                        <p:strVal val="visible"/>
                                      </p:to>
                                    </p:set>
                                    <p:anim calcmode="lin" valueType="num">
                                      <p:cBhvr>
                                        <p:cTn id="7" dur="500" fill="hold"/>
                                        <p:tgtEl>
                                          <p:spTgt spid="277513"/>
                                        </p:tgtEl>
                                        <p:attrNameLst>
                                          <p:attrName>ppt_w</p:attrName>
                                        </p:attrNameLst>
                                      </p:cBhvr>
                                      <p:tavLst>
                                        <p:tav tm="0">
                                          <p:val>
                                            <p:fltVal val="0"/>
                                          </p:val>
                                        </p:tav>
                                        <p:tav tm="100000">
                                          <p:val>
                                            <p:strVal val="#ppt_w"/>
                                          </p:val>
                                        </p:tav>
                                      </p:tavLst>
                                    </p:anim>
                                    <p:anim calcmode="lin" valueType="num">
                                      <p:cBhvr>
                                        <p:cTn id="8" dur="500" fill="hold"/>
                                        <p:tgtEl>
                                          <p:spTgt spid="27751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4" presetClass="entr" presetSubtype="0" accel="100000" fill="hold" grpId="0" nodeType="clickEffect">
                                  <p:stCondLst>
                                    <p:cond delay="0"/>
                                  </p:stCondLst>
                                  <p:childTnLst>
                                    <p:set>
                                      <p:cBhvr>
                                        <p:cTn id="12" dur="1" fill="hold">
                                          <p:stCondLst>
                                            <p:cond delay="0"/>
                                          </p:stCondLst>
                                        </p:cTn>
                                        <p:tgtEl>
                                          <p:spTgt spid="277516"/>
                                        </p:tgtEl>
                                        <p:attrNameLst>
                                          <p:attrName>style.visibility</p:attrName>
                                        </p:attrNameLst>
                                      </p:cBhvr>
                                      <p:to>
                                        <p:strVal val="visible"/>
                                      </p:to>
                                    </p:set>
                                    <p:anim calcmode="lin" valueType="num">
                                      <p:cBhvr>
                                        <p:cTn id="13" dur="1000" fill="hold"/>
                                        <p:tgtEl>
                                          <p:spTgt spid="277516"/>
                                        </p:tgtEl>
                                        <p:attrNameLst>
                                          <p:attrName>ppt_w</p:attrName>
                                        </p:attrNameLst>
                                      </p:cBhvr>
                                      <p:tavLst>
                                        <p:tav tm="0">
                                          <p:val>
                                            <p:strVal val="#ppt_w*0.05"/>
                                          </p:val>
                                        </p:tav>
                                        <p:tav tm="100000">
                                          <p:val>
                                            <p:strVal val="#ppt_w"/>
                                          </p:val>
                                        </p:tav>
                                      </p:tavLst>
                                    </p:anim>
                                    <p:anim calcmode="lin" valueType="num">
                                      <p:cBhvr>
                                        <p:cTn id="14" dur="1000" fill="hold"/>
                                        <p:tgtEl>
                                          <p:spTgt spid="277516"/>
                                        </p:tgtEl>
                                        <p:attrNameLst>
                                          <p:attrName>ppt_h</p:attrName>
                                        </p:attrNameLst>
                                      </p:cBhvr>
                                      <p:tavLst>
                                        <p:tav tm="0">
                                          <p:val>
                                            <p:strVal val="#ppt_h"/>
                                          </p:val>
                                        </p:tav>
                                        <p:tav tm="100000">
                                          <p:val>
                                            <p:strVal val="#ppt_h"/>
                                          </p:val>
                                        </p:tav>
                                      </p:tavLst>
                                    </p:anim>
                                    <p:anim calcmode="lin" valueType="num">
                                      <p:cBhvr>
                                        <p:cTn id="15" dur="1000" fill="hold"/>
                                        <p:tgtEl>
                                          <p:spTgt spid="277516"/>
                                        </p:tgtEl>
                                        <p:attrNameLst>
                                          <p:attrName>ppt_x</p:attrName>
                                        </p:attrNameLst>
                                      </p:cBhvr>
                                      <p:tavLst>
                                        <p:tav tm="0">
                                          <p:val>
                                            <p:strVal val="#ppt_x-.2"/>
                                          </p:val>
                                        </p:tav>
                                        <p:tav tm="100000">
                                          <p:val>
                                            <p:strVal val="#ppt_x"/>
                                          </p:val>
                                        </p:tav>
                                      </p:tavLst>
                                    </p:anim>
                                    <p:anim calcmode="lin" valueType="num">
                                      <p:cBhvr>
                                        <p:cTn id="16" dur="1000" fill="hold"/>
                                        <p:tgtEl>
                                          <p:spTgt spid="277516"/>
                                        </p:tgtEl>
                                        <p:attrNameLst>
                                          <p:attrName>ppt_y</p:attrName>
                                        </p:attrNameLst>
                                      </p:cBhvr>
                                      <p:tavLst>
                                        <p:tav tm="0">
                                          <p:val>
                                            <p:strVal val="#ppt_y"/>
                                          </p:val>
                                        </p:tav>
                                        <p:tav tm="100000">
                                          <p:val>
                                            <p:strVal val="#ppt_y"/>
                                          </p:val>
                                        </p:tav>
                                      </p:tavLst>
                                    </p:anim>
                                    <p:animEffect transition="in" filter="fade">
                                      <p:cBhvr>
                                        <p:cTn id="17" dur="1000"/>
                                        <p:tgtEl>
                                          <p:spTgt spid="277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13" grpId="0"/>
      <p:bldP spid="2775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6"/>
          <p:cNvSpPr txBox="1">
            <a:spLocks noChangeArrowheads="1"/>
          </p:cNvSpPr>
          <p:nvPr/>
        </p:nvSpPr>
        <p:spPr bwMode="auto">
          <a:xfrm>
            <a:off x="2590800" y="1524000"/>
            <a:ext cx="1447800" cy="366713"/>
          </a:xfrm>
          <a:prstGeom prst="rect">
            <a:avLst/>
          </a:prstGeom>
          <a:noFill/>
          <a:ln w="9525">
            <a:noFill/>
            <a:miter lim="800000"/>
            <a:headEnd/>
            <a:tailEnd/>
          </a:ln>
        </p:spPr>
        <p:txBody>
          <a:bodyPr>
            <a:spAutoFit/>
          </a:bodyPr>
          <a:lstStyle/>
          <a:p>
            <a:pPr algn="ctr">
              <a:spcBef>
                <a:spcPct val="50000"/>
              </a:spcBef>
            </a:pPr>
            <a:r>
              <a:rPr lang="en-US"/>
              <a:t>Cốc A</a:t>
            </a:r>
          </a:p>
        </p:txBody>
      </p:sp>
      <p:sp>
        <p:nvSpPr>
          <p:cNvPr id="19459" name="Text Box 7"/>
          <p:cNvSpPr txBox="1">
            <a:spLocks noChangeArrowheads="1"/>
          </p:cNvSpPr>
          <p:nvPr/>
        </p:nvSpPr>
        <p:spPr bwMode="auto">
          <a:xfrm>
            <a:off x="4419600" y="1524000"/>
            <a:ext cx="1447800" cy="366713"/>
          </a:xfrm>
          <a:prstGeom prst="rect">
            <a:avLst/>
          </a:prstGeom>
          <a:noFill/>
          <a:ln w="9525">
            <a:noFill/>
            <a:miter lim="800000"/>
            <a:headEnd/>
            <a:tailEnd/>
          </a:ln>
        </p:spPr>
        <p:txBody>
          <a:bodyPr>
            <a:spAutoFit/>
          </a:bodyPr>
          <a:lstStyle/>
          <a:p>
            <a:pPr algn="ctr">
              <a:spcBef>
                <a:spcPct val="50000"/>
              </a:spcBef>
            </a:pPr>
            <a:r>
              <a:rPr lang="en-US"/>
              <a:t>Cốc B</a:t>
            </a:r>
          </a:p>
        </p:txBody>
      </p:sp>
      <p:pic>
        <p:nvPicPr>
          <p:cNvPr id="19460" name="Picture 8"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sp>
        <p:nvSpPr>
          <p:cNvPr id="19461" name="Rectangle 9"/>
          <p:cNvSpPr>
            <a:spLocks noChangeArrowheads="1"/>
          </p:cNvSpPr>
          <p:nvPr/>
        </p:nvSpPr>
        <p:spPr bwMode="auto">
          <a:xfrm>
            <a:off x="2057400" y="0"/>
            <a:ext cx="5410200" cy="488950"/>
          </a:xfrm>
          <a:prstGeom prst="rect">
            <a:avLst/>
          </a:prstGeom>
          <a:noFill/>
          <a:ln w="9525">
            <a:noFill/>
            <a:miter lim="800000"/>
            <a:headEnd/>
            <a:tailEnd/>
          </a:ln>
        </p:spPr>
        <p:txBody>
          <a:bodyPr>
            <a:spAutoFit/>
          </a:bodyPr>
          <a:lstStyle/>
          <a:p>
            <a:pPr eaLnBrk="0" hangingPunct="0"/>
            <a:r>
              <a:rPr lang="en-US" sz="2600" b="0">
                <a:solidFill>
                  <a:srgbClr val="FF3300"/>
                </a:solidFill>
              </a:rPr>
              <a:t>Bài toán </a:t>
            </a:r>
            <a:r>
              <a:rPr lang="vi-VN" sz="2600" b="0">
                <a:solidFill>
                  <a:srgbClr val="FF3300"/>
                </a:solidFill>
              </a:rPr>
              <a:t>đ</a:t>
            </a:r>
            <a:r>
              <a:rPr lang="en-US" sz="2600" b="0">
                <a:solidFill>
                  <a:srgbClr val="FF3300"/>
                </a:solidFill>
              </a:rPr>
              <a:t>ổi giá trị hai biến </a:t>
            </a:r>
          </a:p>
        </p:txBody>
      </p:sp>
      <p:sp>
        <p:nvSpPr>
          <p:cNvPr id="279562" name="AutoShape 10"/>
          <p:cNvSpPr>
            <a:spLocks noChangeArrowheads="1"/>
          </p:cNvSpPr>
          <p:nvPr/>
        </p:nvSpPr>
        <p:spPr bwMode="auto">
          <a:xfrm>
            <a:off x="3810000" y="3733800"/>
            <a:ext cx="1143000" cy="1295400"/>
          </a:xfrm>
          <a:prstGeom prst="flowChartManualOperation">
            <a:avLst/>
          </a:prstGeom>
          <a:noFill/>
          <a:ln w="9525">
            <a:solidFill>
              <a:schemeClr val="tx1"/>
            </a:solidFill>
            <a:miter lim="800000"/>
            <a:headEnd/>
            <a:tailEnd/>
          </a:ln>
        </p:spPr>
        <p:txBody>
          <a:bodyPr wrap="none" anchor="ctr"/>
          <a:lstStyle/>
          <a:p>
            <a:pPr algn="ctr"/>
            <a:endParaRPr lang="en-US"/>
          </a:p>
        </p:txBody>
      </p:sp>
      <p:sp>
        <p:nvSpPr>
          <p:cNvPr id="279563" name="Text Box 11"/>
          <p:cNvSpPr txBox="1">
            <a:spLocks noChangeArrowheads="1"/>
          </p:cNvSpPr>
          <p:nvPr/>
        </p:nvSpPr>
        <p:spPr bwMode="auto">
          <a:xfrm>
            <a:off x="3657600" y="5257800"/>
            <a:ext cx="1447800" cy="366713"/>
          </a:xfrm>
          <a:prstGeom prst="rect">
            <a:avLst/>
          </a:prstGeom>
          <a:noFill/>
          <a:ln w="9525">
            <a:noFill/>
            <a:miter lim="800000"/>
            <a:headEnd/>
            <a:tailEnd/>
          </a:ln>
        </p:spPr>
        <p:txBody>
          <a:bodyPr>
            <a:spAutoFit/>
          </a:bodyPr>
          <a:lstStyle/>
          <a:p>
            <a:pPr algn="ctr">
              <a:spcBef>
                <a:spcPct val="50000"/>
              </a:spcBef>
            </a:pPr>
            <a:r>
              <a:rPr lang="en-US"/>
              <a:t>Cốc C</a:t>
            </a:r>
          </a:p>
        </p:txBody>
      </p:sp>
      <p:sp>
        <p:nvSpPr>
          <p:cNvPr id="279564" name="Text Box 12"/>
          <p:cNvSpPr txBox="1">
            <a:spLocks noChangeArrowheads="1"/>
          </p:cNvSpPr>
          <p:nvPr/>
        </p:nvSpPr>
        <p:spPr bwMode="auto">
          <a:xfrm>
            <a:off x="228600" y="838200"/>
            <a:ext cx="7086600" cy="522288"/>
          </a:xfrm>
          <a:prstGeom prst="rect">
            <a:avLst/>
          </a:prstGeom>
          <a:noFill/>
          <a:ln w="9525">
            <a:noFill/>
            <a:miter lim="800000"/>
            <a:headEnd/>
            <a:tailEnd/>
          </a:ln>
        </p:spPr>
        <p:txBody>
          <a:bodyPr/>
          <a:lstStyle/>
          <a:p>
            <a:r>
              <a:rPr lang="en-US" sz="2400"/>
              <a:t>1. Lấy một cốc C rỗng có thể tích nh</a:t>
            </a:r>
            <a:r>
              <a:rPr lang="vi-VN" sz="2400"/>
              <a:t>ư</a:t>
            </a:r>
            <a:r>
              <a:rPr lang="en-US" sz="2400"/>
              <a:t> A và B</a:t>
            </a:r>
          </a:p>
        </p:txBody>
      </p:sp>
      <p:sp>
        <p:nvSpPr>
          <p:cNvPr id="19465" name="AutoShape 29"/>
          <p:cNvSpPr>
            <a:spLocks noChangeArrowheads="1"/>
          </p:cNvSpPr>
          <p:nvPr/>
        </p:nvSpPr>
        <p:spPr bwMode="auto">
          <a:xfrm>
            <a:off x="2743200" y="2057400"/>
            <a:ext cx="1143000" cy="1371600"/>
          </a:xfrm>
          <a:prstGeom prst="flowChartManualOperation">
            <a:avLst/>
          </a:prstGeom>
          <a:solidFill>
            <a:srgbClr val="FF3300"/>
          </a:solidFill>
          <a:ln w="9525">
            <a:solidFill>
              <a:schemeClr val="tx1"/>
            </a:solidFill>
            <a:miter lim="800000"/>
            <a:headEnd/>
            <a:tailEnd/>
          </a:ln>
        </p:spPr>
        <p:txBody>
          <a:bodyPr wrap="none" anchor="ctr"/>
          <a:lstStyle/>
          <a:p>
            <a:endParaRPr lang="en-US"/>
          </a:p>
        </p:txBody>
      </p:sp>
      <p:sp>
        <p:nvSpPr>
          <p:cNvPr id="19466" name="AutoShape 39"/>
          <p:cNvSpPr>
            <a:spLocks noChangeArrowheads="1"/>
          </p:cNvSpPr>
          <p:nvPr/>
        </p:nvSpPr>
        <p:spPr bwMode="auto">
          <a:xfrm>
            <a:off x="4572000" y="2057400"/>
            <a:ext cx="1066800" cy="1295400"/>
          </a:xfrm>
          <a:prstGeom prst="flowChartManualOperation">
            <a:avLst/>
          </a:prstGeom>
          <a:solidFill>
            <a:srgbClr val="0000FF"/>
          </a:solidFill>
          <a:ln w="9525">
            <a:solidFill>
              <a:schemeClr val="tx1"/>
            </a:solidFill>
            <a:miter lim="800000"/>
            <a:headEnd/>
            <a:tailEnd/>
          </a:ln>
        </p:spPr>
        <p:txBody>
          <a:bodyPr wrap="none" anchor="ctr"/>
          <a:lstStyle/>
          <a:p>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9562"/>
                                        </p:tgtEl>
                                        <p:attrNameLst>
                                          <p:attrName>style.visibility</p:attrName>
                                        </p:attrNameLst>
                                      </p:cBhvr>
                                      <p:to>
                                        <p:strVal val="visible"/>
                                      </p:to>
                                    </p:set>
                                    <p:animEffect transition="in" filter="blinds(horizontal)">
                                      <p:cBhvr>
                                        <p:cTn id="7" dur="500"/>
                                        <p:tgtEl>
                                          <p:spTgt spid="27956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79563"/>
                                        </p:tgtEl>
                                        <p:attrNameLst>
                                          <p:attrName>style.visibility</p:attrName>
                                        </p:attrNameLst>
                                      </p:cBhvr>
                                      <p:to>
                                        <p:strVal val="visible"/>
                                      </p:to>
                                    </p:set>
                                    <p:animEffect transition="in" filter="blinds(horizontal)">
                                      <p:cBhvr>
                                        <p:cTn id="10" dur="500"/>
                                        <p:tgtEl>
                                          <p:spTgt spid="279563"/>
                                        </p:tgtEl>
                                      </p:cBhvr>
                                    </p:animEffect>
                                  </p:childTnLst>
                                </p:cTn>
                              </p:par>
                              <p:par>
                                <p:cTn id="11" presetID="1" presetClass="entr" presetSubtype="0" fill="hold" grpId="1" nodeType="withEffect">
                                  <p:stCondLst>
                                    <p:cond delay="0"/>
                                  </p:stCondLst>
                                  <p:childTnLst>
                                    <p:set>
                                      <p:cBhvr>
                                        <p:cTn id="12" dur="1" fill="hold">
                                          <p:stCondLst>
                                            <p:cond delay="0"/>
                                          </p:stCondLst>
                                        </p:cTn>
                                        <p:tgtEl>
                                          <p:spTgt spid="279562"/>
                                        </p:tgtEl>
                                        <p:attrNameLst>
                                          <p:attrName>style.visibility</p:attrName>
                                        </p:attrNameLst>
                                      </p:cBhvr>
                                      <p:to>
                                        <p:strVal val="visible"/>
                                      </p:to>
                                    </p:set>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2795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62" grpId="0" animBg="1"/>
      <p:bldP spid="279562" grpId="1" animBg="1"/>
      <p:bldP spid="279563" grpId="0"/>
      <p:bldP spid="27956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533400" y="838200"/>
            <a:ext cx="6400800" cy="522288"/>
          </a:xfrm>
          <a:prstGeom prst="rect">
            <a:avLst/>
          </a:prstGeom>
          <a:noFill/>
          <a:ln w="9525">
            <a:noFill/>
            <a:miter lim="800000"/>
            <a:headEnd/>
            <a:tailEnd/>
          </a:ln>
        </p:spPr>
        <p:txBody>
          <a:bodyPr/>
          <a:lstStyle/>
          <a:p>
            <a:r>
              <a:rPr lang="en-US" sz="2400"/>
              <a:t>2. Đổ n</a:t>
            </a:r>
            <a:r>
              <a:rPr lang="vi-VN" sz="2400"/>
              <a:t>ư</a:t>
            </a:r>
            <a:r>
              <a:rPr lang="en-US" sz="2400"/>
              <a:t>ớc màu </a:t>
            </a:r>
            <a:r>
              <a:rPr lang="vi-VN" sz="2400"/>
              <a:t>đ</a:t>
            </a:r>
            <a:r>
              <a:rPr lang="en-US" sz="2400"/>
              <a:t>ỏ ở cốc A sang cốc C</a:t>
            </a:r>
          </a:p>
        </p:txBody>
      </p:sp>
      <p:pic>
        <p:nvPicPr>
          <p:cNvPr id="20483" name="Picture 5" descr="1"/>
          <p:cNvPicPr>
            <a:picLocks noChangeAspect="1" noChangeArrowheads="1" noCrop="1"/>
          </p:cNvPicPr>
          <p:nvPr>
            <p:ph/>
          </p:nvPr>
        </p:nvPicPr>
        <p:blipFill>
          <a:blip r:embed="rId2"/>
          <a:srcRect/>
          <a:stretch>
            <a:fillRect/>
          </a:stretch>
        </p:blipFill>
        <p:spPr>
          <a:xfrm>
            <a:off x="1752600" y="1676400"/>
            <a:ext cx="5410200" cy="3819525"/>
          </a:xfrm>
          <a:noFill/>
        </p:spPr>
      </p:pic>
      <p:pic>
        <p:nvPicPr>
          <p:cNvPr id="20484" name="Picture 7"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20485" name="Picture 8"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20486" name="Text Box 9"/>
          <p:cNvSpPr txBox="1">
            <a:spLocks noChangeArrowheads="1"/>
          </p:cNvSpPr>
          <p:nvPr/>
        </p:nvSpPr>
        <p:spPr bwMode="auto">
          <a:xfrm>
            <a:off x="3124200" y="1676400"/>
            <a:ext cx="1447800" cy="366713"/>
          </a:xfrm>
          <a:prstGeom prst="rect">
            <a:avLst/>
          </a:prstGeom>
          <a:noFill/>
          <a:ln w="9525">
            <a:noFill/>
            <a:miter lim="800000"/>
            <a:headEnd/>
            <a:tailEnd/>
          </a:ln>
        </p:spPr>
        <p:txBody>
          <a:bodyPr>
            <a:spAutoFit/>
          </a:bodyPr>
          <a:lstStyle/>
          <a:p>
            <a:pPr algn="ctr">
              <a:spcBef>
                <a:spcPct val="50000"/>
              </a:spcBef>
            </a:pPr>
            <a:r>
              <a:rPr lang="en-US"/>
              <a:t>Cốc A</a:t>
            </a:r>
          </a:p>
        </p:txBody>
      </p:sp>
      <p:sp>
        <p:nvSpPr>
          <p:cNvPr id="20487" name="Text Box 10"/>
          <p:cNvSpPr txBox="1">
            <a:spLocks noChangeArrowheads="1"/>
          </p:cNvSpPr>
          <p:nvPr/>
        </p:nvSpPr>
        <p:spPr bwMode="auto">
          <a:xfrm>
            <a:off x="5029200" y="1676400"/>
            <a:ext cx="1447800" cy="366713"/>
          </a:xfrm>
          <a:prstGeom prst="rect">
            <a:avLst/>
          </a:prstGeom>
          <a:noFill/>
          <a:ln w="9525">
            <a:noFill/>
            <a:miter lim="800000"/>
            <a:headEnd/>
            <a:tailEnd/>
          </a:ln>
        </p:spPr>
        <p:txBody>
          <a:bodyPr>
            <a:spAutoFit/>
          </a:bodyPr>
          <a:lstStyle/>
          <a:p>
            <a:pPr algn="ctr">
              <a:spcBef>
                <a:spcPct val="50000"/>
              </a:spcBef>
            </a:pPr>
            <a:r>
              <a:rPr lang="en-US"/>
              <a:t>Cốc B</a:t>
            </a:r>
          </a:p>
        </p:txBody>
      </p:sp>
      <p:sp>
        <p:nvSpPr>
          <p:cNvPr id="285707" name="Text Box 11"/>
          <p:cNvSpPr txBox="1">
            <a:spLocks noChangeArrowheads="1"/>
          </p:cNvSpPr>
          <p:nvPr/>
        </p:nvSpPr>
        <p:spPr bwMode="auto">
          <a:xfrm>
            <a:off x="3962400" y="5715000"/>
            <a:ext cx="1447800" cy="366713"/>
          </a:xfrm>
          <a:prstGeom prst="rect">
            <a:avLst/>
          </a:prstGeom>
          <a:noFill/>
          <a:ln w="9525">
            <a:noFill/>
            <a:miter lim="800000"/>
            <a:headEnd/>
            <a:tailEnd/>
          </a:ln>
        </p:spPr>
        <p:txBody>
          <a:bodyPr>
            <a:spAutoFit/>
          </a:bodyPr>
          <a:lstStyle/>
          <a:p>
            <a:pPr algn="ctr">
              <a:spcBef>
                <a:spcPct val="50000"/>
              </a:spcBef>
            </a:pPr>
            <a:r>
              <a:rPr lang="en-US"/>
              <a:t>Cốc C</a:t>
            </a:r>
          </a:p>
        </p:txBody>
      </p:sp>
      <p:sp>
        <p:nvSpPr>
          <p:cNvPr id="20489" name="Rectangle 12"/>
          <p:cNvSpPr>
            <a:spLocks noChangeArrowheads="1"/>
          </p:cNvSpPr>
          <p:nvPr/>
        </p:nvSpPr>
        <p:spPr bwMode="auto">
          <a:xfrm>
            <a:off x="2057400" y="0"/>
            <a:ext cx="5410200" cy="488950"/>
          </a:xfrm>
          <a:prstGeom prst="rect">
            <a:avLst/>
          </a:prstGeom>
          <a:noFill/>
          <a:ln w="9525">
            <a:noFill/>
            <a:miter lim="800000"/>
            <a:headEnd/>
            <a:tailEnd/>
          </a:ln>
        </p:spPr>
        <p:txBody>
          <a:bodyPr>
            <a:spAutoFit/>
          </a:bodyPr>
          <a:lstStyle/>
          <a:p>
            <a:pPr eaLnBrk="0" hangingPunct="0"/>
            <a:r>
              <a:rPr lang="en-US" sz="2600" b="0">
                <a:solidFill>
                  <a:srgbClr val="FF3300"/>
                </a:solidFill>
              </a:rPr>
              <a:t>Bài toán </a:t>
            </a:r>
            <a:r>
              <a:rPr lang="vi-VN" sz="2600" b="0">
                <a:solidFill>
                  <a:srgbClr val="FF3300"/>
                </a:solidFill>
              </a:rPr>
              <a:t>đ</a:t>
            </a:r>
            <a:r>
              <a:rPr lang="en-US" sz="2600" b="0">
                <a:solidFill>
                  <a:srgbClr val="FF3300"/>
                </a:solidFill>
              </a:rPr>
              <a:t>ổi giá trị hai biến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85707"/>
                                        </p:tgtEl>
                                        <p:attrNameLst>
                                          <p:attrName>style.visibility</p:attrName>
                                        </p:attrNameLst>
                                      </p:cBhvr>
                                      <p:to>
                                        <p:strVal val="visible"/>
                                      </p:to>
                                    </p:set>
                                    <p:animEffect transition="in" filter="blinds(horizontal)">
                                      <p:cBhvr>
                                        <p:cTn id="7" dur="500"/>
                                        <p:tgtEl>
                                          <p:spTgt spid="2857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70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7104" name="Picture 16" descr="Garfield-01-june"/>
          <p:cNvPicPr>
            <a:picLocks noChangeAspect="1" noChangeArrowheads="1" noCrop="1"/>
          </p:cNvPicPr>
          <p:nvPr/>
        </p:nvPicPr>
        <p:blipFill>
          <a:blip r:embed="rId2"/>
          <a:srcRect/>
          <a:stretch>
            <a:fillRect/>
          </a:stretch>
        </p:blipFill>
        <p:spPr bwMode="auto">
          <a:xfrm>
            <a:off x="304800" y="4800600"/>
            <a:ext cx="1428750" cy="1457325"/>
          </a:xfrm>
          <a:prstGeom prst="rect">
            <a:avLst/>
          </a:prstGeom>
          <a:noFill/>
          <a:ln w="9525">
            <a:noFill/>
            <a:miter lim="800000"/>
            <a:headEnd/>
            <a:tailEnd/>
          </a:ln>
        </p:spPr>
      </p:pic>
      <p:pic>
        <p:nvPicPr>
          <p:cNvPr id="5123" name="Picture 21"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5124" name="Picture 22"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5125" name="Rectangle 23"/>
          <p:cNvSpPr>
            <a:spLocks noChangeArrowheads="1"/>
          </p:cNvSpPr>
          <p:nvPr/>
        </p:nvSpPr>
        <p:spPr bwMode="auto">
          <a:xfrm>
            <a:off x="152400" y="0"/>
            <a:ext cx="7848600" cy="461963"/>
          </a:xfrm>
          <a:prstGeom prst="rect">
            <a:avLst/>
          </a:prstGeom>
          <a:noFill/>
          <a:ln w="9525">
            <a:noFill/>
            <a:miter lim="800000"/>
            <a:headEnd/>
            <a:tailEnd/>
          </a:ln>
        </p:spPr>
        <p:txBody>
          <a:bodyPr>
            <a:spAutoFit/>
          </a:bodyPr>
          <a:lstStyle/>
          <a:p>
            <a:pPr eaLnBrk="0" hangingPunct="0"/>
            <a:r>
              <a:rPr lang="en-US" sz="2400" b="0">
                <a:solidFill>
                  <a:srgbClr val="FF3300"/>
                </a:solidFill>
              </a:rPr>
              <a:t>1. Bài toán và xác </a:t>
            </a:r>
            <a:r>
              <a:rPr lang="vi-VN" sz="2400" b="0">
                <a:solidFill>
                  <a:srgbClr val="FF3300"/>
                </a:solidFill>
              </a:rPr>
              <a:t>đ</a:t>
            </a:r>
            <a:r>
              <a:rPr lang="en-US" sz="2400" b="0">
                <a:solidFill>
                  <a:srgbClr val="FF3300"/>
                </a:solidFill>
              </a:rPr>
              <a:t>ịnh bài toán  </a:t>
            </a:r>
          </a:p>
        </p:txBody>
      </p:sp>
      <p:sp>
        <p:nvSpPr>
          <p:cNvPr id="217112" name="AutoShape 24"/>
          <p:cNvSpPr>
            <a:spLocks noChangeArrowheads="1"/>
          </p:cNvSpPr>
          <p:nvPr/>
        </p:nvSpPr>
        <p:spPr bwMode="auto">
          <a:xfrm>
            <a:off x="-457200" y="914400"/>
            <a:ext cx="3429000" cy="1981200"/>
          </a:xfrm>
          <a:prstGeom prst="cloudCallout">
            <a:avLst>
              <a:gd name="adj1" fmla="val 2963"/>
              <a:gd name="adj2" fmla="val 144472"/>
            </a:avLst>
          </a:prstGeom>
          <a:gradFill rotWithShape="1">
            <a:gsLst>
              <a:gs pos="0">
                <a:schemeClr val="bg1"/>
              </a:gs>
              <a:gs pos="100000">
                <a:srgbClr val="FFADFF"/>
              </a:gs>
            </a:gsLst>
            <a:path path="rect">
              <a:fillToRect l="50000" t="50000" r="50000" b="50000"/>
            </a:path>
          </a:gradFill>
          <a:ln w="9525">
            <a:solidFill>
              <a:schemeClr val="tx1"/>
            </a:solidFill>
            <a:round/>
            <a:headEnd/>
            <a:tailEnd/>
          </a:ln>
        </p:spPr>
        <p:txBody>
          <a:bodyPr/>
          <a:lstStyle/>
          <a:p>
            <a:pPr algn="ctr"/>
            <a:r>
              <a:rPr lang="en-US" sz="2400" b="0"/>
              <a:t>Hãy quan sát các bài toán sau !</a:t>
            </a:r>
            <a:endParaRPr lang="en-US" sz="2000" b="0"/>
          </a:p>
        </p:txBody>
      </p:sp>
      <p:sp>
        <p:nvSpPr>
          <p:cNvPr id="217114" name="Text Box 26"/>
          <p:cNvSpPr txBox="1">
            <a:spLocks noChangeArrowheads="1"/>
          </p:cNvSpPr>
          <p:nvPr/>
        </p:nvSpPr>
        <p:spPr bwMode="auto">
          <a:xfrm>
            <a:off x="3810000" y="1295400"/>
            <a:ext cx="5105400" cy="923925"/>
          </a:xfrm>
          <a:prstGeom prst="rect">
            <a:avLst/>
          </a:prstGeom>
          <a:noFill/>
          <a:ln w="9525">
            <a:noFill/>
            <a:miter lim="800000"/>
            <a:headEnd/>
            <a:tailEnd/>
          </a:ln>
        </p:spPr>
        <p:txBody>
          <a:bodyPr>
            <a:spAutoFit/>
          </a:bodyPr>
          <a:lstStyle/>
          <a:p>
            <a:pPr marL="1257300" indent="-1257300" algn="just">
              <a:spcBef>
                <a:spcPct val="50000"/>
              </a:spcBef>
            </a:pPr>
            <a:r>
              <a:rPr lang="en-US" b="0">
                <a:solidFill>
                  <a:srgbClr val="FF3300"/>
                </a:solidFill>
              </a:rPr>
              <a:t>Bài toán 1</a:t>
            </a:r>
            <a:r>
              <a:rPr lang="en-US">
                <a:solidFill>
                  <a:srgbClr val="FF3300"/>
                </a:solidFill>
              </a:rPr>
              <a:t>:</a:t>
            </a:r>
            <a:r>
              <a:rPr lang="en-US" b="0"/>
              <a:t> Tính diện tích của một tam giác biết một cạnh và </a:t>
            </a:r>
            <a:r>
              <a:rPr lang="vi-VN" b="0"/>
              <a:t>đư</a:t>
            </a:r>
            <a:r>
              <a:rPr lang="en-US" b="0"/>
              <a:t>ờng cao t</a:t>
            </a:r>
            <a:r>
              <a:rPr lang="vi-VN" b="0"/>
              <a:t>ươ</a:t>
            </a:r>
            <a:r>
              <a:rPr lang="en-US" b="0"/>
              <a:t>ng ứng với cạnh </a:t>
            </a:r>
            <a:r>
              <a:rPr lang="vi-VN" b="0"/>
              <a:t>đ</a:t>
            </a:r>
            <a:r>
              <a:rPr lang="en-US" b="0"/>
              <a:t>ó.</a:t>
            </a:r>
          </a:p>
        </p:txBody>
      </p:sp>
      <p:sp>
        <p:nvSpPr>
          <p:cNvPr id="217115" name="Text Box 27"/>
          <p:cNvSpPr txBox="1">
            <a:spLocks noChangeArrowheads="1"/>
          </p:cNvSpPr>
          <p:nvPr/>
        </p:nvSpPr>
        <p:spPr bwMode="auto">
          <a:xfrm>
            <a:off x="3886200" y="2590800"/>
            <a:ext cx="5105400" cy="923925"/>
          </a:xfrm>
          <a:prstGeom prst="rect">
            <a:avLst/>
          </a:prstGeom>
          <a:noFill/>
          <a:ln w="9525" algn="ctr">
            <a:noFill/>
            <a:miter lim="800000"/>
            <a:headEnd/>
            <a:tailEnd/>
          </a:ln>
        </p:spPr>
        <p:txBody>
          <a:bodyPr>
            <a:spAutoFit/>
          </a:bodyPr>
          <a:lstStyle/>
          <a:p>
            <a:pPr marL="1257300" indent="-1257300" algn="just">
              <a:spcBef>
                <a:spcPct val="50000"/>
              </a:spcBef>
            </a:pPr>
            <a:r>
              <a:rPr lang="en-US" b="0">
                <a:solidFill>
                  <a:srgbClr val="FF3300"/>
                </a:solidFill>
              </a:rPr>
              <a:t>Bài toán 2</a:t>
            </a:r>
            <a:r>
              <a:rPr lang="en-US" b="0"/>
              <a:t>: Lập một bảng </a:t>
            </a:r>
            <a:r>
              <a:rPr lang="vi-VN" b="0"/>
              <a:t>đ</a:t>
            </a:r>
            <a:r>
              <a:rPr lang="en-US" b="0"/>
              <a:t>iểm </a:t>
            </a:r>
            <a:r>
              <a:rPr lang="vi-VN" b="0"/>
              <a:t>đ</a:t>
            </a:r>
            <a:r>
              <a:rPr lang="en-US" b="0"/>
              <a:t>ể quản lí kết quả học tập của học sinh trong một lớp.</a:t>
            </a:r>
          </a:p>
        </p:txBody>
      </p:sp>
      <p:sp>
        <p:nvSpPr>
          <p:cNvPr id="217116" name="Text Box 28"/>
          <p:cNvSpPr txBox="1">
            <a:spLocks noChangeArrowheads="1"/>
          </p:cNvSpPr>
          <p:nvPr/>
        </p:nvSpPr>
        <p:spPr bwMode="auto">
          <a:xfrm>
            <a:off x="3962400" y="5165725"/>
            <a:ext cx="5105400" cy="646113"/>
          </a:xfrm>
          <a:prstGeom prst="rect">
            <a:avLst/>
          </a:prstGeom>
          <a:noFill/>
          <a:ln w="9525" algn="ctr">
            <a:noFill/>
            <a:miter lim="800000"/>
            <a:headEnd/>
            <a:tailEnd/>
          </a:ln>
        </p:spPr>
        <p:txBody>
          <a:bodyPr>
            <a:spAutoFit/>
          </a:bodyPr>
          <a:lstStyle/>
          <a:p>
            <a:pPr marL="1257300" indent="-1257300" algn="just">
              <a:spcBef>
                <a:spcPct val="50000"/>
              </a:spcBef>
            </a:pPr>
            <a:r>
              <a:rPr lang="en-US" b="0">
                <a:solidFill>
                  <a:srgbClr val="FF3300"/>
                </a:solidFill>
              </a:rPr>
              <a:t>Bài toán 3:</a:t>
            </a:r>
            <a:r>
              <a:rPr lang="en-US" b="0"/>
              <a:t> Tìm các cách khắc phục tắc nghẽn giao thông trong giờ cao </a:t>
            </a:r>
            <a:r>
              <a:rPr lang="vi-VN" b="0"/>
              <a:t>đ</a:t>
            </a:r>
            <a:r>
              <a:rPr lang="en-US" b="0"/>
              <a:t>iểm</a:t>
            </a:r>
          </a:p>
        </p:txBody>
      </p:sp>
      <p:sp>
        <p:nvSpPr>
          <p:cNvPr id="217117" name="AutoShape 29"/>
          <p:cNvSpPr>
            <a:spLocks noChangeArrowheads="1"/>
          </p:cNvSpPr>
          <p:nvPr/>
        </p:nvSpPr>
        <p:spPr bwMode="auto">
          <a:xfrm>
            <a:off x="533400" y="990600"/>
            <a:ext cx="2971800" cy="1752600"/>
          </a:xfrm>
          <a:prstGeom prst="cloudCallout">
            <a:avLst>
              <a:gd name="adj1" fmla="val -22222"/>
              <a:gd name="adj2" fmla="val 165491"/>
            </a:avLst>
          </a:prstGeom>
          <a:gradFill rotWithShape="1">
            <a:gsLst>
              <a:gs pos="0">
                <a:schemeClr val="bg1"/>
              </a:gs>
              <a:gs pos="100000">
                <a:srgbClr val="FFADFF"/>
              </a:gs>
            </a:gsLst>
            <a:path path="rect">
              <a:fillToRect l="50000" t="50000" r="50000" b="50000"/>
            </a:path>
          </a:gradFill>
          <a:ln w="9525">
            <a:solidFill>
              <a:schemeClr val="tx1"/>
            </a:solidFill>
            <a:round/>
            <a:headEnd/>
            <a:tailEnd/>
          </a:ln>
        </p:spPr>
        <p:txBody>
          <a:bodyPr/>
          <a:lstStyle/>
          <a:p>
            <a:pPr algn="ctr"/>
            <a:r>
              <a:rPr lang="en-US" sz="2400" b="0"/>
              <a:t>Bài toán là gì nhỉ ?</a:t>
            </a:r>
            <a:endParaRPr lang="en-US" sz="2000" b="0"/>
          </a:p>
        </p:txBody>
      </p:sp>
      <p:sp>
        <p:nvSpPr>
          <p:cNvPr id="217118" name="Text Box 30"/>
          <p:cNvSpPr txBox="1">
            <a:spLocks noChangeArrowheads="1"/>
          </p:cNvSpPr>
          <p:nvPr/>
        </p:nvSpPr>
        <p:spPr bwMode="auto">
          <a:xfrm>
            <a:off x="2514600" y="4159250"/>
            <a:ext cx="6400800" cy="830263"/>
          </a:xfrm>
          <a:prstGeom prst="rect">
            <a:avLst/>
          </a:prstGeom>
          <a:gradFill rotWithShape="1">
            <a:gsLst>
              <a:gs pos="0">
                <a:srgbClr val="99CCFF"/>
              </a:gs>
              <a:gs pos="50000">
                <a:schemeClr val="bg1"/>
              </a:gs>
              <a:gs pos="100000">
                <a:srgbClr val="99CCFF"/>
              </a:gs>
            </a:gsLst>
            <a:lin ang="5400000" scaled="1"/>
          </a:gradFill>
          <a:ln w="9525">
            <a:noFill/>
            <a:miter lim="800000"/>
            <a:headEnd/>
            <a:tailEnd/>
          </a:ln>
          <a:effectLst/>
        </p:spPr>
        <p:txBody>
          <a:bodyPr>
            <a:spAutoFit/>
          </a:bodyPr>
          <a:lstStyle/>
          <a:p>
            <a:pPr marL="457200" indent="-457200">
              <a:spcBef>
                <a:spcPct val="50000"/>
              </a:spcBef>
              <a:defRPr/>
            </a:pPr>
            <a:r>
              <a:rPr lang="en-US" sz="2400" b="0">
                <a:latin typeface="Arial"/>
                <a:sym typeface="Wingdings" pitchFamily="2" charset="2"/>
              </a:rPr>
              <a:t> </a:t>
            </a:r>
            <a:r>
              <a:rPr lang="en-US" sz="2400" i="1">
                <a:solidFill>
                  <a:srgbClr val="FF3300"/>
                </a:solidFill>
                <a:latin typeface="Arial"/>
              </a:rPr>
              <a:t>Bài toán</a:t>
            </a:r>
            <a:r>
              <a:rPr lang="en-US" sz="2400" i="1">
                <a:latin typeface="Arial"/>
              </a:rPr>
              <a:t> là một công việc hay một nhiệm vụ cần phải giải quyết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nodeType="withEffect">
                                  <p:stCondLst>
                                    <p:cond delay="0"/>
                                  </p:stCondLst>
                                  <p:childTnLst>
                                    <p:set>
                                      <p:cBhvr>
                                        <p:cTn id="6" dur="1" fill="hold">
                                          <p:stCondLst>
                                            <p:cond delay="0"/>
                                          </p:stCondLst>
                                        </p:cTn>
                                        <p:tgtEl>
                                          <p:spTgt spid="217104"/>
                                        </p:tgtEl>
                                        <p:attrNameLst>
                                          <p:attrName>style.visibility</p:attrName>
                                        </p:attrNameLst>
                                      </p:cBhvr>
                                      <p:to>
                                        <p:strVal val="visible"/>
                                      </p:to>
                                    </p:set>
                                    <p:anim from="(-#ppt_w/2)" to="(#ppt_x)" calcmode="lin" valueType="num">
                                      <p:cBhvr>
                                        <p:cTn id="7" dur="600" fill="hold">
                                          <p:stCondLst>
                                            <p:cond delay="0"/>
                                          </p:stCondLst>
                                        </p:cTn>
                                        <p:tgtEl>
                                          <p:spTgt spid="217104"/>
                                        </p:tgtEl>
                                        <p:attrNameLst>
                                          <p:attrName>ppt_x</p:attrName>
                                        </p:attrNameLst>
                                      </p:cBhvr>
                                    </p:anim>
                                    <p:anim from="0" to="-1.0" calcmode="lin" valueType="num">
                                      <p:cBhvr>
                                        <p:cTn id="8" dur="200" decel="50000" autoRev="1" fill="hold">
                                          <p:stCondLst>
                                            <p:cond delay="600"/>
                                          </p:stCondLst>
                                        </p:cTn>
                                        <p:tgtEl>
                                          <p:spTgt spid="217104"/>
                                        </p:tgtEl>
                                        <p:attrNameLst>
                                          <p:attrName>xshear</p:attrName>
                                        </p:attrNameLst>
                                      </p:cBhvr>
                                    </p:anim>
                                    <p:animScale>
                                      <p:cBhvr>
                                        <p:cTn id="9" dur="200" decel="100000" autoRev="1" fill="hold">
                                          <p:stCondLst>
                                            <p:cond delay="600"/>
                                          </p:stCondLst>
                                        </p:cTn>
                                        <p:tgtEl>
                                          <p:spTgt spid="217104"/>
                                        </p:tgtEl>
                                      </p:cBhvr>
                                      <p:from x="100000" y="100000"/>
                                      <p:to x="80000" y="100000"/>
                                    </p:animScale>
                                    <p:anim by="(#ppt_h/3+#ppt_w*0.1)" calcmode="lin" valueType="num">
                                      <p:cBhvr additive="sum">
                                        <p:cTn id="10" dur="200" decel="100000" autoRev="1" fill="hold">
                                          <p:stCondLst>
                                            <p:cond delay="600"/>
                                          </p:stCondLst>
                                        </p:cTn>
                                        <p:tgtEl>
                                          <p:spTgt spid="217104"/>
                                        </p:tgtEl>
                                        <p:attrNameLst>
                                          <p:attrName>ppt_x</p:attrName>
                                        </p:attrNameLst>
                                      </p:cBhvr>
                                    </p:anim>
                                  </p:childTnLst>
                                </p:cTn>
                              </p:par>
                            </p:childTnLst>
                          </p:cTn>
                        </p:par>
                        <p:par>
                          <p:cTn id="11" fill="hold">
                            <p:stCondLst>
                              <p:cond delay="1000"/>
                            </p:stCondLst>
                            <p:childTnLst>
                              <p:par>
                                <p:cTn id="12" presetID="18" presetClass="entr" presetSubtype="3" fill="hold" grpId="0" nodeType="afterEffect">
                                  <p:stCondLst>
                                    <p:cond delay="0"/>
                                  </p:stCondLst>
                                  <p:childTnLst>
                                    <p:set>
                                      <p:cBhvr>
                                        <p:cTn id="13" dur="1" fill="hold">
                                          <p:stCondLst>
                                            <p:cond delay="0"/>
                                          </p:stCondLst>
                                        </p:cTn>
                                        <p:tgtEl>
                                          <p:spTgt spid="217112"/>
                                        </p:tgtEl>
                                        <p:attrNameLst>
                                          <p:attrName>style.visibility</p:attrName>
                                        </p:attrNameLst>
                                      </p:cBhvr>
                                      <p:to>
                                        <p:strVal val="visible"/>
                                      </p:to>
                                    </p:set>
                                    <p:animEffect transition="in" filter="strips(upRight)">
                                      <p:cBhvr>
                                        <p:cTn id="14" dur="500"/>
                                        <p:tgtEl>
                                          <p:spTgt spid="217112"/>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grpId="0" nodeType="clickEffect">
                                  <p:stCondLst>
                                    <p:cond delay="0"/>
                                  </p:stCondLst>
                                  <p:childTnLst>
                                    <p:set>
                                      <p:cBhvr>
                                        <p:cTn id="18" dur="1" fill="hold">
                                          <p:stCondLst>
                                            <p:cond delay="0"/>
                                          </p:stCondLst>
                                        </p:cTn>
                                        <p:tgtEl>
                                          <p:spTgt spid="217114"/>
                                        </p:tgtEl>
                                        <p:attrNameLst>
                                          <p:attrName>style.visibility</p:attrName>
                                        </p:attrNameLst>
                                      </p:cBhvr>
                                      <p:to>
                                        <p:strVal val="visible"/>
                                      </p:to>
                                    </p:set>
                                    <p:animEffect transition="in" filter="strips(downRight)">
                                      <p:cBhvr>
                                        <p:cTn id="19" dur="500"/>
                                        <p:tgtEl>
                                          <p:spTgt spid="217114"/>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6" fill="hold" grpId="0" nodeType="clickEffect">
                                  <p:stCondLst>
                                    <p:cond delay="0"/>
                                  </p:stCondLst>
                                  <p:childTnLst>
                                    <p:set>
                                      <p:cBhvr>
                                        <p:cTn id="23" dur="1" fill="hold">
                                          <p:stCondLst>
                                            <p:cond delay="0"/>
                                          </p:stCondLst>
                                        </p:cTn>
                                        <p:tgtEl>
                                          <p:spTgt spid="217115"/>
                                        </p:tgtEl>
                                        <p:attrNameLst>
                                          <p:attrName>style.visibility</p:attrName>
                                        </p:attrNameLst>
                                      </p:cBhvr>
                                      <p:to>
                                        <p:strVal val="visible"/>
                                      </p:to>
                                    </p:set>
                                    <p:animEffect transition="in" filter="strips(downRight)">
                                      <p:cBhvr>
                                        <p:cTn id="24" dur="500"/>
                                        <p:tgtEl>
                                          <p:spTgt spid="21711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grpId="0" nodeType="clickEffect">
                                  <p:stCondLst>
                                    <p:cond delay="0"/>
                                  </p:stCondLst>
                                  <p:childTnLst>
                                    <p:set>
                                      <p:cBhvr>
                                        <p:cTn id="28" dur="1" fill="hold">
                                          <p:stCondLst>
                                            <p:cond delay="0"/>
                                          </p:stCondLst>
                                        </p:cTn>
                                        <p:tgtEl>
                                          <p:spTgt spid="217116"/>
                                        </p:tgtEl>
                                        <p:attrNameLst>
                                          <p:attrName>style.visibility</p:attrName>
                                        </p:attrNameLst>
                                      </p:cBhvr>
                                      <p:to>
                                        <p:strVal val="visible"/>
                                      </p:to>
                                    </p:set>
                                    <p:animEffect transition="in" filter="strips(downRight)">
                                      <p:cBhvr>
                                        <p:cTn id="29" dur="500"/>
                                        <p:tgtEl>
                                          <p:spTgt spid="217116"/>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xit" presetSubtype="0" fill="hold" grpId="1" nodeType="clickEffect">
                                  <p:stCondLst>
                                    <p:cond delay="0"/>
                                  </p:stCondLst>
                                  <p:childTnLst>
                                    <p:set>
                                      <p:cBhvr>
                                        <p:cTn id="33" dur="1" fill="hold">
                                          <p:stCondLst>
                                            <p:cond delay="0"/>
                                          </p:stCondLst>
                                        </p:cTn>
                                        <p:tgtEl>
                                          <p:spTgt spid="217112"/>
                                        </p:tgtEl>
                                        <p:attrNameLst>
                                          <p:attrName>style.visibility</p:attrName>
                                        </p:attrNameLst>
                                      </p:cBhvr>
                                      <p:to>
                                        <p:strVal val="hidden"/>
                                      </p:to>
                                    </p:set>
                                  </p:childTnLst>
                                </p:cTn>
                              </p:par>
                            </p:childTnLst>
                          </p:cTn>
                        </p:par>
                        <p:par>
                          <p:cTn id="34" fill="hold">
                            <p:stCondLst>
                              <p:cond delay="0"/>
                            </p:stCondLst>
                            <p:childTnLst>
                              <p:par>
                                <p:cTn id="35" presetID="18" presetClass="entr" presetSubtype="3" fill="hold" grpId="0" nodeType="afterEffect">
                                  <p:stCondLst>
                                    <p:cond delay="0"/>
                                  </p:stCondLst>
                                  <p:childTnLst>
                                    <p:set>
                                      <p:cBhvr>
                                        <p:cTn id="36" dur="1" fill="hold">
                                          <p:stCondLst>
                                            <p:cond delay="0"/>
                                          </p:stCondLst>
                                        </p:cTn>
                                        <p:tgtEl>
                                          <p:spTgt spid="217117"/>
                                        </p:tgtEl>
                                        <p:attrNameLst>
                                          <p:attrName>style.visibility</p:attrName>
                                        </p:attrNameLst>
                                      </p:cBhvr>
                                      <p:to>
                                        <p:strVal val="visible"/>
                                      </p:to>
                                    </p:set>
                                    <p:animEffect transition="in" filter="strips(upRight)">
                                      <p:cBhvr>
                                        <p:cTn id="37" dur="500"/>
                                        <p:tgtEl>
                                          <p:spTgt spid="217117"/>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1" nodeType="clickEffect">
                                  <p:stCondLst>
                                    <p:cond delay="0"/>
                                  </p:stCondLst>
                                  <p:childTnLst>
                                    <p:set>
                                      <p:cBhvr>
                                        <p:cTn id="41" dur="1" fill="hold">
                                          <p:stCondLst>
                                            <p:cond delay="0"/>
                                          </p:stCondLst>
                                        </p:cTn>
                                        <p:tgtEl>
                                          <p:spTgt spid="217114"/>
                                        </p:tgtEl>
                                        <p:attrNameLst>
                                          <p:attrName>style.visibility</p:attrName>
                                        </p:attrNameLst>
                                      </p:cBhvr>
                                      <p:to>
                                        <p:strVal val="hidden"/>
                                      </p:to>
                                    </p:set>
                                  </p:childTnLst>
                                </p:cTn>
                              </p:par>
                              <p:par>
                                <p:cTn id="42" presetID="1" presetClass="exit" presetSubtype="0" fill="hold" grpId="1" nodeType="withEffect">
                                  <p:stCondLst>
                                    <p:cond delay="0"/>
                                  </p:stCondLst>
                                  <p:childTnLst>
                                    <p:set>
                                      <p:cBhvr>
                                        <p:cTn id="43" dur="1" fill="hold">
                                          <p:stCondLst>
                                            <p:cond delay="0"/>
                                          </p:stCondLst>
                                        </p:cTn>
                                        <p:tgtEl>
                                          <p:spTgt spid="217115"/>
                                        </p:tgtEl>
                                        <p:attrNameLst>
                                          <p:attrName>style.visibility</p:attrName>
                                        </p:attrNameLst>
                                      </p:cBhvr>
                                      <p:to>
                                        <p:strVal val="hidden"/>
                                      </p:to>
                                    </p:set>
                                  </p:childTnLst>
                                </p:cTn>
                              </p:par>
                              <p:par>
                                <p:cTn id="44" presetID="1" presetClass="exit" presetSubtype="0" fill="hold" grpId="1" nodeType="withEffect">
                                  <p:stCondLst>
                                    <p:cond delay="0"/>
                                  </p:stCondLst>
                                  <p:childTnLst>
                                    <p:set>
                                      <p:cBhvr>
                                        <p:cTn id="45" dur="1" fill="hold">
                                          <p:stCondLst>
                                            <p:cond delay="0"/>
                                          </p:stCondLst>
                                        </p:cTn>
                                        <p:tgtEl>
                                          <p:spTgt spid="217116"/>
                                        </p:tgtEl>
                                        <p:attrNameLst>
                                          <p:attrName>style.visibility</p:attrName>
                                        </p:attrNameLst>
                                      </p:cBhvr>
                                      <p:to>
                                        <p:strVal val="hidden"/>
                                      </p:to>
                                    </p:set>
                                  </p:childTnLst>
                                </p:cTn>
                              </p:par>
                            </p:childTnLst>
                          </p:cTn>
                        </p:par>
                        <p:par>
                          <p:cTn id="46" fill="hold">
                            <p:stCondLst>
                              <p:cond delay="0"/>
                            </p:stCondLst>
                            <p:childTnLst>
                              <p:par>
                                <p:cTn id="47" presetID="18" presetClass="entr" presetSubtype="6" fill="hold" grpId="0" nodeType="afterEffect">
                                  <p:stCondLst>
                                    <p:cond delay="0"/>
                                  </p:stCondLst>
                                  <p:childTnLst>
                                    <p:set>
                                      <p:cBhvr>
                                        <p:cTn id="48" dur="1" fill="hold">
                                          <p:stCondLst>
                                            <p:cond delay="0"/>
                                          </p:stCondLst>
                                        </p:cTn>
                                        <p:tgtEl>
                                          <p:spTgt spid="217118"/>
                                        </p:tgtEl>
                                        <p:attrNameLst>
                                          <p:attrName>style.visibility</p:attrName>
                                        </p:attrNameLst>
                                      </p:cBhvr>
                                      <p:to>
                                        <p:strVal val="visible"/>
                                      </p:to>
                                    </p:set>
                                    <p:animEffect transition="in" filter="strips(downRight)">
                                      <p:cBhvr>
                                        <p:cTn id="49" dur="500"/>
                                        <p:tgtEl>
                                          <p:spTgt spid="217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112" grpId="0" animBg="1"/>
      <p:bldP spid="217112" grpId="1" animBg="1"/>
      <p:bldP spid="217114" grpId="0"/>
      <p:bldP spid="217114" grpId="1"/>
      <p:bldP spid="217115" grpId="0"/>
      <p:bldP spid="217115" grpId="1"/>
      <p:bldP spid="217116" grpId="0"/>
      <p:bldP spid="217116" grpId="1"/>
      <p:bldP spid="217117" grpId="0" animBg="1"/>
      <p:bldP spid="21711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descr="2"/>
          <p:cNvPicPr>
            <a:picLocks noChangeAspect="1" noChangeArrowheads="1" noCrop="1"/>
          </p:cNvPicPr>
          <p:nvPr>
            <p:ph idx="1"/>
          </p:nvPr>
        </p:nvPicPr>
        <p:blipFill>
          <a:blip r:embed="rId2"/>
          <a:srcRect/>
          <a:stretch>
            <a:fillRect/>
          </a:stretch>
        </p:blipFill>
        <p:spPr>
          <a:xfrm>
            <a:off x="1819275" y="1143000"/>
            <a:ext cx="5002213" cy="5334000"/>
          </a:xfrm>
          <a:noFill/>
        </p:spPr>
      </p:pic>
      <p:pic>
        <p:nvPicPr>
          <p:cNvPr id="21507" name="Picture 7"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21508" name="Picture 8"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21509" name="Text Box 9"/>
          <p:cNvSpPr txBox="1">
            <a:spLocks noChangeArrowheads="1"/>
          </p:cNvSpPr>
          <p:nvPr/>
        </p:nvSpPr>
        <p:spPr bwMode="auto">
          <a:xfrm>
            <a:off x="381000" y="762000"/>
            <a:ext cx="6477000" cy="522288"/>
          </a:xfrm>
          <a:prstGeom prst="rect">
            <a:avLst/>
          </a:prstGeom>
          <a:noFill/>
          <a:ln w="9525">
            <a:noFill/>
            <a:miter lim="800000"/>
            <a:headEnd/>
            <a:tailEnd/>
          </a:ln>
        </p:spPr>
        <p:txBody>
          <a:bodyPr/>
          <a:lstStyle/>
          <a:p>
            <a:r>
              <a:rPr lang="en-US" sz="2400"/>
              <a:t>3. Đổ n</a:t>
            </a:r>
            <a:r>
              <a:rPr lang="vi-VN" sz="2400"/>
              <a:t>ư</a:t>
            </a:r>
            <a:r>
              <a:rPr lang="en-US" sz="2400"/>
              <a:t>ớc màu xanh ở cốc B sang cốc A</a:t>
            </a:r>
          </a:p>
        </p:txBody>
      </p:sp>
      <p:sp>
        <p:nvSpPr>
          <p:cNvPr id="21510" name="Text Box 10"/>
          <p:cNvSpPr txBox="1">
            <a:spLocks noChangeArrowheads="1"/>
          </p:cNvSpPr>
          <p:nvPr/>
        </p:nvSpPr>
        <p:spPr bwMode="auto">
          <a:xfrm>
            <a:off x="1676400" y="2590800"/>
            <a:ext cx="1447800" cy="366713"/>
          </a:xfrm>
          <a:prstGeom prst="rect">
            <a:avLst/>
          </a:prstGeom>
          <a:noFill/>
          <a:ln w="9525">
            <a:noFill/>
            <a:miter lim="800000"/>
            <a:headEnd/>
            <a:tailEnd/>
          </a:ln>
        </p:spPr>
        <p:txBody>
          <a:bodyPr>
            <a:spAutoFit/>
          </a:bodyPr>
          <a:lstStyle/>
          <a:p>
            <a:pPr algn="ctr">
              <a:spcBef>
                <a:spcPct val="50000"/>
              </a:spcBef>
            </a:pPr>
            <a:r>
              <a:rPr lang="en-US"/>
              <a:t>Cốc A</a:t>
            </a:r>
          </a:p>
        </p:txBody>
      </p:sp>
      <p:sp>
        <p:nvSpPr>
          <p:cNvPr id="21511" name="Text Box 11"/>
          <p:cNvSpPr txBox="1">
            <a:spLocks noChangeArrowheads="1"/>
          </p:cNvSpPr>
          <p:nvPr/>
        </p:nvSpPr>
        <p:spPr bwMode="auto">
          <a:xfrm>
            <a:off x="6400800" y="2590800"/>
            <a:ext cx="1447800" cy="366713"/>
          </a:xfrm>
          <a:prstGeom prst="rect">
            <a:avLst/>
          </a:prstGeom>
          <a:noFill/>
          <a:ln w="9525">
            <a:noFill/>
            <a:miter lim="800000"/>
            <a:headEnd/>
            <a:tailEnd/>
          </a:ln>
        </p:spPr>
        <p:txBody>
          <a:bodyPr>
            <a:spAutoFit/>
          </a:bodyPr>
          <a:lstStyle/>
          <a:p>
            <a:pPr algn="ctr">
              <a:spcBef>
                <a:spcPct val="50000"/>
              </a:spcBef>
            </a:pPr>
            <a:r>
              <a:rPr lang="en-US"/>
              <a:t>Cốc B</a:t>
            </a:r>
          </a:p>
        </p:txBody>
      </p:sp>
      <p:sp>
        <p:nvSpPr>
          <p:cNvPr id="21512" name="Text Box 12"/>
          <p:cNvSpPr txBox="1">
            <a:spLocks noChangeArrowheads="1"/>
          </p:cNvSpPr>
          <p:nvPr/>
        </p:nvSpPr>
        <p:spPr bwMode="auto">
          <a:xfrm>
            <a:off x="5410200" y="5943600"/>
            <a:ext cx="1447800" cy="366713"/>
          </a:xfrm>
          <a:prstGeom prst="rect">
            <a:avLst/>
          </a:prstGeom>
          <a:noFill/>
          <a:ln w="9525">
            <a:noFill/>
            <a:miter lim="800000"/>
            <a:headEnd/>
            <a:tailEnd/>
          </a:ln>
        </p:spPr>
        <p:txBody>
          <a:bodyPr>
            <a:spAutoFit/>
          </a:bodyPr>
          <a:lstStyle/>
          <a:p>
            <a:pPr algn="ctr">
              <a:spcBef>
                <a:spcPct val="50000"/>
              </a:spcBef>
            </a:pPr>
            <a:r>
              <a:rPr lang="en-US"/>
              <a:t>Cốc C</a:t>
            </a:r>
          </a:p>
        </p:txBody>
      </p:sp>
      <p:sp>
        <p:nvSpPr>
          <p:cNvPr id="21513" name="Rectangle 13"/>
          <p:cNvSpPr>
            <a:spLocks noChangeArrowheads="1"/>
          </p:cNvSpPr>
          <p:nvPr/>
        </p:nvSpPr>
        <p:spPr bwMode="auto">
          <a:xfrm>
            <a:off x="2057400" y="0"/>
            <a:ext cx="5410200" cy="488950"/>
          </a:xfrm>
          <a:prstGeom prst="rect">
            <a:avLst/>
          </a:prstGeom>
          <a:noFill/>
          <a:ln w="9525">
            <a:noFill/>
            <a:miter lim="800000"/>
            <a:headEnd/>
            <a:tailEnd/>
          </a:ln>
        </p:spPr>
        <p:txBody>
          <a:bodyPr>
            <a:spAutoFit/>
          </a:bodyPr>
          <a:lstStyle/>
          <a:p>
            <a:pPr eaLnBrk="0" hangingPunct="0"/>
            <a:r>
              <a:rPr lang="en-US" sz="2600" b="0">
                <a:solidFill>
                  <a:srgbClr val="FF3300"/>
                </a:solidFill>
              </a:rPr>
              <a:t>Bài toán </a:t>
            </a:r>
            <a:r>
              <a:rPr lang="vi-VN" sz="2600" b="0">
                <a:solidFill>
                  <a:srgbClr val="FF3300"/>
                </a:solidFill>
              </a:rPr>
              <a:t>đ</a:t>
            </a:r>
            <a:r>
              <a:rPr lang="en-US" sz="2600" b="0">
                <a:solidFill>
                  <a:srgbClr val="FF3300"/>
                </a:solidFill>
              </a:rPr>
              <a:t>ổi giá trị hai biến </a:t>
            </a:r>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5" descr="3"/>
          <p:cNvPicPr>
            <a:picLocks noChangeAspect="1" noChangeArrowheads="1" noCrop="1"/>
          </p:cNvPicPr>
          <p:nvPr>
            <p:ph/>
          </p:nvPr>
        </p:nvPicPr>
        <p:blipFill>
          <a:blip r:embed="rId2"/>
          <a:srcRect/>
          <a:stretch>
            <a:fillRect/>
          </a:stretch>
        </p:blipFill>
        <p:spPr>
          <a:xfrm>
            <a:off x="3657600" y="685800"/>
            <a:ext cx="5472113" cy="5681663"/>
          </a:xfrm>
          <a:noFill/>
        </p:spPr>
      </p:pic>
      <p:pic>
        <p:nvPicPr>
          <p:cNvPr id="22531" name="Picture 7"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22532" name="Picture 8"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22533" name="Text Box 9"/>
          <p:cNvSpPr txBox="1">
            <a:spLocks noChangeArrowheads="1"/>
          </p:cNvSpPr>
          <p:nvPr/>
        </p:nvSpPr>
        <p:spPr bwMode="auto">
          <a:xfrm>
            <a:off x="457200" y="990600"/>
            <a:ext cx="5943600" cy="522288"/>
          </a:xfrm>
          <a:prstGeom prst="rect">
            <a:avLst/>
          </a:prstGeom>
          <a:noFill/>
          <a:ln w="9525">
            <a:noFill/>
            <a:miter lim="800000"/>
            <a:headEnd/>
            <a:tailEnd/>
          </a:ln>
        </p:spPr>
        <p:txBody>
          <a:bodyPr/>
          <a:lstStyle/>
          <a:p>
            <a:r>
              <a:rPr lang="en-US" sz="2400"/>
              <a:t>4. Đổ n</a:t>
            </a:r>
            <a:r>
              <a:rPr lang="vi-VN" sz="2400"/>
              <a:t>ư</a:t>
            </a:r>
            <a:r>
              <a:rPr lang="en-US" sz="2400"/>
              <a:t>ớc màu </a:t>
            </a:r>
            <a:r>
              <a:rPr lang="vi-VN" sz="2400"/>
              <a:t>đ</a:t>
            </a:r>
            <a:r>
              <a:rPr lang="en-US" sz="2400"/>
              <a:t>ỏ ở cốc C sang cốc B</a:t>
            </a:r>
          </a:p>
        </p:txBody>
      </p:sp>
      <p:sp>
        <p:nvSpPr>
          <p:cNvPr id="22534" name="Rectangle 10"/>
          <p:cNvSpPr>
            <a:spLocks noChangeArrowheads="1"/>
          </p:cNvSpPr>
          <p:nvPr/>
        </p:nvSpPr>
        <p:spPr bwMode="auto">
          <a:xfrm>
            <a:off x="2057400" y="0"/>
            <a:ext cx="5410200" cy="488950"/>
          </a:xfrm>
          <a:prstGeom prst="rect">
            <a:avLst/>
          </a:prstGeom>
          <a:noFill/>
          <a:ln w="9525">
            <a:noFill/>
            <a:miter lim="800000"/>
            <a:headEnd/>
            <a:tailEnd/>
          </a:ln>
        </p:spPr>
        <p:txBody>
          <a:bodyPr>
            <a:spAutoFit/>
          </a:bodyPr>
          <a:lstStyle/>
          <a:p>
            <a:pPr eaLnBrk="0" hangingPunct="0"/>
            <a:r>
              <a:rPr lang="en-US" sz="2600" b="0">
                <a:solidFill>
                  <a:srgbClr val="FF3300"/>
                </a:solidFill>
              </a:rPr>
              <a:t>Bài toán </a:t>
            </a:r>
            <a:r>
              <a:rPr lang="vi-VN" sz="2600" b="0">
                <a:solidFill>
                  <a:srgbClr val="FF3300"/>
                </a:solidFill>
              </a:rPr>
              <a:t>đ</a:t>
            </a:r>
            <a:r>
              <a:rPr lang="en-US" sz="2600" b="0">
                <a:solidFill>
                  <a:srgbClr val="FF3300"/>
                </a:solidFill>
              </a:rPr>
              <a:t>ổi giá trị hai biến </a:t>
            </a:r>
          </a:p>
        </p:txBody>
      </p:sp>
      <p:sp>
        <p:nvSpPr>
          <p:cNvPr id="22535" name="Text Box 11"/>
          <p:cNvSpPr txBox="1">
            <a:spLocks noChangeArrowheads="1"/>
          </p:cNvSpPr>
          <p:nvPr/>
        </p:nvSpPr>
        <p:spPr bwMode="auto">
          <a:xfrm>
            <a:off x="3733800" y="4114800"/>
            <a:ext cx="1447800" cy="366713"/>
          </a:xfrm>
          <a:prstGeom prst="rect">
            <a:avLst/>
          </a:prstGeom>
          <a:noFill/>
          <a:ln w="9525">
            <a:noFill/>
            <a:miter lim="800000"/>
            <a:headEnd/>
            <a:tailEnd/>
          </a:ln>
        </p:spPr>
        <p:txBody>
          <a:bodyPr>
            <a:spAutoFit/>
          </a:bodyPr>
          <a:lstStyle/>
          <a:p>
            <a:pPr algn="ctr">
              <a:spcBef>
                <a:spcPct val="50000"/>
              </a:spcBef>
            </a:pPr>
            <a:r>
              <a:rPr lang="en-US"/>
              <a:t>Cốc A</a:t>
            </a:r>
          </a:p>
        </p:txBody>
      </p:sp>
      <p:sp>
        <p:nvSpPr>
          <p:cNvPr id="22536" name="Text Box 12"/>
          <p:cNvSpPr txBox="1">
            <a:spLocks noChangeArrowheads="1"/>
          </p:cNvSpPr>
          <p:nvPr/>
        </p:nvSpPr>
        <p:spPr bwMode="auto">
          <a:xfrm>
            <a:off x="5791200" y="4114800"/>
            <a:ext cx="1447800" cy="366713"/>
          </a:xfrm>
          <a:prstGeom prst="rect">
            <a:avLst/>
          </a:prstGeom>
          <a:noFill/>
          <a:ln w="9525">
            <a:noFill/>
            <a:miter lim="800000"/>
            <a:headEnd/>
            <a:tailEnd/>
          </a:ln>
        </p:spPr>
        <p:txBody>
          <a:bodyPr>
            <a:spAutoFit/>
          </a:bodyPr>
          <a:lstStyle/>
          <a:p>
            <a:pPr algn="ctr">
              <a:spcBef>
                <a:spcPct val="50000"/>
              </a:spcBef>
            </a:pPr>
            <a:r>
              <a:rPr lang="en-US"/>
              <a:t>Cốc B</a:t>
            </a:r>
          </a:p>
        </p:txBody>
      </p:sp>
      <p:sp>
        <p:nvSpPr>
          <p:cNvPr id="22537" name="Text Box 13"/>
          <p:cNvSpPr txBox="1">
            <a:spLocks noChangeArrowheads="1"/>
          </p:cNvSpPr>
          <p:nvPr/>
        </p:nvSpPr>
        <p:spPr bwMode="auto">
          <a:xfrm>
            <a:off x="5943600" y="6019800"/>
            <a:ext cx="1447800" cy="366713"/>
          </a:xfrm>
          <a:prstGeom prst="rect">
            <a:avLst/>
          </a:prstGeom>
          <a:noFill/>
          <a:ln w="9525">
            <a:noFill/>
            <a:miter lim="800000"/>
            <a:headEnd/>
            <a:tailEnd/>
          </a:ln>
        </p:spPr>
        <p:txBody>
          <a:bodyPr>
            <a:spAutoFit/>
          </a:bodyPr>
          <a:lstStyle/>
          <a:p>
            <a:pPr algn="ctr">
              <a:spcBef>
                <a:spcPct val="50000"/>
              </a:spcBef>
            </a:pPr>
            <a:r>
              <a:rPr lang="en-US"/>
              <a:t>Cốc C</a:t>
            </a:r>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6" name="Rectangle 4"/>
          <p:cNvSpPr>
            <a:spLocks noChangeArrowheads="1"/>
          </p:cNvSpPr>
          <p:nvPr/>
        </p:nvSpPr>
        <p:spPr bwMode="auto">
          <a:xfrm>
            <a:off x="533400" y="685800"/>
            <a:ext cx="8305800" cy="990600"/>
          </a:xfrm>
          <a:prstGeom prst="rect">
            <a:avLst/>
          </a:prstGeom>
          <a:noFill/>
          <a:ln w="9525">
            <a:noFill/>
            <a:miter lim="800000"/>
            <a:headEnd/>
            <a:tailEnd/>
          </a:ln>
        </p:spPr>
        <p:txBody>
          <a:bodyPr anchor="ctr"/>
          <a:lstStyle/>
          <a:p>
            <a:r>
              <a:rPr lang="en-US" sz="2000">
                <a:solidFill>
                  <a:srgbClr val="0000FF"/>
                </a:solidFill>
              </a:rPr>
              <a:t>Ví dụ 3:</a:t>
            </a:r>
            <a:r>
              <a:rPr lang="en-US" sz="2000">
                <a:solidFill>
                  <a:srgbClr val="FF3300"/>
                </a:solidFill>
              </a:rPr>
              <a:t> </a:t>
            </a:r>
            <a:r>
              <a:rPr lang="en-US" sz="2000"/>
              <a:t>Đổi giá trị hai biến x và y</a:t>
            </a:r>
          </a:p>
        </p:txBody>
      </p:sp>
      <p:pic>
        <p:nvPicPr>
          <p:cNvPr id="23555" name="Picture 5" descr="9"/>
          <p:cNvPicPr>
            <a:picLocks noChangeAspect="1" noChangeArrowheads="1"/>
          </p:cNvPicPr>
          <p:nvPr>
            <p:ph sz="half" idx="1"/>
          </p:nvPr>
        </p:nvPicPr>
        <p:blipFill>
          <a:blip r:embed="rId2"/>
          <a:srcRect/>
          <a:stretch>
            <a:fillRect/>
          </a:stretch>
        </p:blipFill>
        <p:spPr>
          <a:xfrm>
            <a:off x="0" y="0"/>
            <a:ext cx="9067800" cy="454025"/>
          </a:xfrm>
          <a:noFill/>
        </p:spPr>
      </p:pic>
      <p:sp>
        <p:nvSpPr>
          <p:cNvPr id="274442" name="Text Box 10"/>
          <p:cNvSpPr txBox="1">
            <a:spLocks noChangeArrowheads="1"/>
          </p:cNvSpPr>
          <p:nvPr/>
        </p:nvSpPr>
        <p:spPr bwMode="auto">
          <a:xfrm>
            <a:off x="1371600" y="1752600"/>
            <a:ext cx="6553200" cy="400050"/>
          </a:xfrm>
          <a:prstGeom prst="rect">
            <a:avLst/>
          </a:prstGeom>
          <a:noFill/>
          <a:ln w="9525">
            <a:noFill/>
            <a:miter lim="800000"/>
            <a:headEnd/>
            <a:tailEnd/>
          </a:ln>
        </p:spPr>
        <p:txBody>
          <a:bodyPr>
            <a:spAutoFit/>
          </a:bodyPr>
          <a:lstStyle/>
          <a:p>
            <a:pPr>
              <a:spcBef>
                <a:spcPct val="50000"/>
              </a:spcBef>
            </a:pPr>
            <a:r>
              <a:rPr lang="en-US" sz="2000" b="0">
                <a:solidFill>
                  <a:srgbClr val="FF3300"/>
                </a:solidFill>
              </a:rPr>
              <a:t>Input:</a:t>
            </a:r>
            <a:r>
              <a:rPr lang="en-US" sz="2000" b="0"/>
              <a:t>      Hai biến x và y có giá trị t</a:t>
            </a:r>
            <a:r>
              <a:rPr lang="vi-VN" sz="2000" b="0"/>
              <a:t>ươ</a:t>
            </a:r>
            <a:r>
              <a:rPr lang="en-US" sz="2000" b="0"/>
              <a:t>ng ứng là a, b</a:t>
            </a:r>
          </a:p>
        </p:txBody>
      </p:sp>
      <p:sp>
        <p:nvSpPr>
          <p:cNvPr id="274443" name="Text Box 11"/>
          <p:cNvSpPr txBox="1">
            <a:spLocks noChangeArrowheads="1"/>
          </p:cNvSpPr>
          <p:nvPr/>
        </p:nvSpPr>
        <p:spPr bwMode="auto">
          <a:xfrm>
            <a:off x="1371600" y="2362200"/>
            <a:ext cx="7162800" cy="400050"/>
          </a:xfrm>
          <a:prstGeom prst="rect">
            <a:avLst/>
          </a:prstGeom>
          <a:noFill/>
          <a:ln w="9525">
            <a:noFill/>
            <a:miter lim="800000"/>
            <a:headEnd/>
            <a:tailEnd/>
          </a:ln>
        </p:spPr>
        <p:txBody>
          <a:bodyPr>
            <a:spAutoFit/>
          </a:bodyPr>
          <a:lstStyle/>
          <a:p>
            <a:pPr>
              <a:spcBef>
                <a:spcPct val="50000"/>
              </a:spcBef>
            </a:pPr>
            <a:r>
              <a:rPr lang="en-US" sz="2000" b="0">
                <a:solidFill>
                  <a:srgbClr val="FF3300"/>
                </a:solidFill>
              </a:rPr>
              <a:t>Output:</a:t>
            </a:r>
            <a:r>
              <a:rPr lang="en-US" sz="2000" b="0"/>
              <a:t>    Hai biến x và y có giá trị t</a:t>
            </a:r>
            <a:r>
              <a:rPr lang="vi-VN" sz="2000" b="0"/>
              <a:t>ươ</a:t>
            </a:r>
            <a:r>
              <a:rPr lang="en-US" sz="2000" b="0"/>
              <a:t>ng ứng là b, a</a:t>
            </a:r>
          </a:p>
        </p:txBody>
      </p:sp>
      <p:sp>
        <p:nvSpPr>
          <p:cNvPr id="274444" name="Rectangle 12"/>
          <p:cNvSpPr>
            <a:spLocks noChangeArrowheads="1"/>
          </p:cNvSpPr>
          <p:nvPr/>
        </p:nvSpPr>
        <p:spPr bwMode="auto">
          <a:xfrm>
            <a:off x="685800" y="3429000"/>
            <a:ext cx="6702425" cy="400050"/>
          </a:xfrm>
          <a:prstGeom prst="rect">
            <a:avLst/>
          </a:prstGeom>
          <a:noFill/>
          <a:ln w="9525">
            <a:noFill/>
            <a:miter lim="800000"/>
            <a:headEnd/>
            <a:tailEnd/>
          </a:ln>
        </p:spPr>
        <p:txBody>
          <a:bodyPr anchor="ctr">
            <a:spAutoFit/>
          </a:bodyPr>
          <a:lstStyle/>
          <a:p>
            <a:pPr algn="ctr"/>
            <a:r>
              <a:rPr lang="en-US" sz="2000">
                <a:solidFill>
                  <a:srgbClr val="0000FF"/>
                </a:solidFill>
              </a:rPr>
              <a:t>B</a:t>
            </a:r>
            <a:r>
              <a:rPr lang="vi-VN" sz="2000">
                <a:solidFill>
                  <a:srgbClr val="0000FF"/>
                </a:solidFill>
              </a:rPr>
              <a:t>ư</a:t>
            </a:r>
            <a:r>
              <a:rPr lang="en-US" sz="2000">
                <a:solidFill>
                  <a:srgbClr val="0000FF"/>
                </a:solidFill>
              </a:rPr>
              <a:t>ớc 1:</a:t>
            </a:r>
            <a:r>
              <a:rPr lang="en-US" sz="2000" i="1"/>
              <a:t> z</a:t>
            </a:r>
            <a:r>
              <a:rPr lang="en-US" sz="2000"/>
              <a:t> </a:t>
            </a:r>
            <a:r>
              <a:rPr lang="en-US" sz="2000">
                <a:sym typeface="Symbol" pitchFamily="18" charset="2"/>
              </a:rPr>
              <a:t></a:t>
            </a:r>
            <a:r>
              <a:rPr lang="en-US" sz="2000"/>
              <a:t> </a:t>
            </a:r>
            <a:r>
              <a:rPr lang="en-US" sz="2000" i="1">
                <a:sym typeface="Symbol" pitchFamily="18" charset="2"/>
              </a:rPr>
              <a:t>x </a:t>
            </a:r>
            <a:r>
              <a:rPr lang="en-US" sz="2000">
                <a:sym typeface="Symbol" pitchFamily="18" charset="2"/>
              </a:rPr>
              <a:t>{Sau b</a:t>
            </a:r>
            <a:r>
              <a:rPr lang="vi-VN" sz="2000">
                <a:sym typeface="Symbol" pitchFamily="18" charset="2"/>
              </a:rPr>
              <a:t>ư</a:t>
            </a:r>
            <a:r>
              <a:rPr lang="en-US" sz="2000">
                <a:sym typeface="Symbol" pitchFamily="18" charset="2"/>
              </a:rPr>
              <a:t>ớc này giá trị của </a:t>
            </a:r>
            <a:r>
              <a:rPr lang="en-US" sz="2000" i="1">
                <a:sym typeface="Symbol" pitchFamily="18" charset="2"/>
              </a:rPr>
              <a:t>z</a:t>
            </a:r>
            <a:r>
              <a:rPr lang="en-US" sz="2000">
                <a:sym typeface="Symbol" pitchFamily="18" charset="2"/>
              </a:rPr>
              <a:t> sẽ bằng </a:t>
            </a:r>
            <a:r>
              <a:rPr lang="en-US" sz="2000" i="1">
                <a:sym typeface="Symbol" pitchFamily="18" charset="2"/>
              </a:rPr>
              <a:t>a</a:t>
            </a:r>
            <a:r>
              <a:rPr lang="en-US" sz="2000">
                <a:sym typeface="Symbol" pitchFamily="18" charset="2"/>
              </a:rPr>
              <a:t>} </a:t>
            </a:r>
          </a:p>
        </p:txBody>
      </p:sp>
      <p:sp>
        <p:nvSpPr>
          <p:cNvPr id="274445" name="Rectangle 13"/>
          <p:cNvSpPr>
            <a:spLocks noChangeArrowheads="1"/>
          </p:cNvSpPr>
          <p:nvPr/>
        </p:nvSpPr>
        <p:spPr bwMode="auto">
          <a:xfrm>
            <a:off x="762000" y="4122738"/>
            <a:ext cx="6683375" cy="400050"/>
          </a:xfrm>
          <a:prstGeom prst="rect">
            <a:avLst/>
          </a:prstGeom>
          <a:noFill/>
          <a:ln w="9525">
            <a:noFill/>
            <a:miter lim="800000"/>
            <a:headEnd/>
            <a:tailEnd/>
          </a:ln>
        </p:spPr>
        <p:txBody>
          <a:bodyPr wrap="none">
            <a:spAutoFit/>
          </a:bodyPr>
          <a:lstStyle/>
          <a:p>
            <a:r>
              <a:rPr lang="en-US" sz="2000">
                <a:solidFill>
                  <a:srgbClr val="0000FF"/>
                </a:solidFill>
                <a:sym typeface="Symbol" pitchFamily="18" charset="2"/>
              </a:rPr>
              <a:t>B</a:t>
            </a:r>
            <a:r>
              <a:rPr lang="vi-VN" sz="2000">
                <a:solidFill>
                  <a:srgbClr val="0000FF"/>
                </a:solidFill>
                <a:sym typeface="Symbol" pitchFamily="18" charset="2"/>
              </a:rPr>
              <a:t>ư</a:t>
            </a:r>
            <a:r>
              <a:rPr lang="en-US" sz="2000">
                <a:solidFill>
                  <a:srgbClr val="0000FF"/>
                </a:solidFill>
                <a:sym typeface="Symbol" pitchFamily="18" charset="2"/>
              </a:rPr>
              <a:t>ớc 2:</a:t>
            </a:r>
            <a:r>
              <a:rPr lang="en-US" sz="2000" i="1">
                <a:sym typeface="Symbol" pitchFamily="18" charset="2"/>
              </a:rPr>
              <a:t> x</a:t>
            </a:r>
            <a:r>
              <a:rPr lang="en-US" sz="2000">
                <a:sym typeface="Symbol" pitchFamily="18" charset="2"/>
              </a:rPr>
              <a:t> </a:t>
            </a:r>
            <a:r>
              <a:rPr lang="en-US" sz="2000"/>
              <a:t> </a:t>
            </a:r>
            <a:r>
              <a:rPr lang="en-US" sz="2000" i="1">
                <a:sym typeface="Symbol" pitchFamily="18" charset="2"/>
              </a:rPr>
              <a:t>y </a:t>
            </a:r>
            <a:r>
              <a:rPr lang="en-US" sz="2000">
                <a:sym typeface="Symbol" pitchFamily="18" charset="2"/>
              </a:rPr>
              <a:t>{Sau b</a:t>
            </a:r>
            <a:r>
              <a:rPr lang="vi-VN" sz="2000">
                <a:sym typeface="Symbol" pitchFamily="18" charset="2"/>
              </a:rPr>
              <a:t>ư</a:t>
            </a:r>
            <a:r>
              <a:rPr lang="en-US" sz="2000">
                <a:sym typeface="Symbol" pitchFamily="18" charset="2"/>
              </a:rPr>
              <a:t>ớc này giá trị của </a:t>
            </a:r>
            <a:r>
              <a:rPr lang="en-US" sz="2000" i="1">
                <a:sym typeface="Symbol" pitchFamily="18" charset="2"/>
              </a:rPr>
              <a:t>x</a:t>
            </a:r>
            <a:r>
              <a:rPr lang="en-US" sz="2000">
                <a:sym typeface="Symbol" pitchFamily="18" charset="2"/>
              </a:rPr>
              <a:t> sẽ bằng </a:t>
            </a:r>
            <a:r>
              <a:rPr lang="en-US" sz="2000" i="1">
                <a:sym typeface="Symbol" pitchFamily="18" charset="2"/>
              </a:rPr>
              <a:t>b</a:t>
            </a:r>
            <a:r>
              <a:rPr lang="en-US" sz="2000">
                <a:sym typeface="Symbol" pitchFamily="18" charset="2"/>
              </a:rPr>
              <a:t>}</a:t>
            </a:r>
          </a:p>
        </p:txBody>
      </p:sp>
      <p:sp>
        <p:nvSpPr>
          <p:cNvPr id="274446" name="Rectangle 14"/>
          <p:cNvSpPr>
            <a:spLocks noChangeArrowheads="1"/>
          </p:cNvSpPr>
          <p:nvPr/>
        </p:nvSpPr>
        <p:spPr bwMode="auto">
          <a:xfrm rot="10800000" flipV="1">
            <a:off x="762000" y="4827588"/>
            <a:ext cx="7623175" cy="708025"/>
          </a:xfrm>
          <a:prstGeom prst="rect">
            <a:avLst/>
          </a:prstGeom>
          <a:noFill/>
          <a:ln w="9525">
            <a:noFill/>
            <a:miter lim="800000"/>
            <a:headEnd/>
            <a:tailEnd/>
          </a:ln>
        </p:spPr>
        <p:txBody>
          <a:bodyPr>
            <a:spAutoFit/>
          </a:bodyPr>
          <a:lstStyle/>
          <a:p>
            <a:r>
              <a:rPr lang="en-US" sz="2000">
                <a:solidFill>
                  <a:srgbClr val="0000FF"/>
                </a:solidFill>
                <a:sym typeface="Symbol" pitchFamily="18" charset="2"/>
              </a:rPr>
              <a:t>B</a:t>
            </a:r>
            <a:r>
              <a:rPr lang="vi-VN" sz="2000">
                <a:solidFill>
                  <a:srgbClr val="0000FF"/>
                </a:solidFill>
                <a:sym typeface="Symbol" pitchFamily="18" charset="2"/>
              </a:rPr>
              <a:t>ư</a:t>
            </a:r>
            <a:r>
              <a:rPr lang="en-US" sz="2000">
                <a:solidFill>
                  <a:srgbClr val="0000FF"/>
                </a:solidFill>
                <a:sym typeface="Symbol" pitchFamily="18" charset="2"/>
              </a:rPr>
              <a:t>ớc 3:</a:t>
            </a:r>
            <a:r>
              <a:rPr lang="en-US" sz="2000" i="1">
                <a:sym typeface="Symbol" pitchFamily="18" charset="2"/>
              </a:rPr>
              <a:t> y</a:t>
            </a:r>
            <a:r>
              <a:rPr lang="en-US" sz="2000">
                <a:sym typeface="Symbol" pitchFamily="18" charset="2"/>
              </a:rPr>
              <a:t> </a:t>
            </a:r>
            <a:r>
              <a:rPr lang="en-US" sz="2000"/>
              <a:t> </a:t>
            </a:r>
            <a:r>
              <a:rPr lang="en-US" sz="2000" i="1">
                <a:sym typeface="Symbol" pitchFamily="18" charset="2"/>
              </a:rPr>
              <a:t>z </a:t>
            </a:r>
            <a:r>
              <a:rPr lang="en-US" sz="2000">
                <a:sym typeface="Symbol" pitchFamily="18" charset="2"/>
              </a:rPr>
              <a:t>{Sau b</a:t>
            </a:r>
            <a:r>
              <a:rPr lang="vi-VN" sz="2000">
                <a:sym typeface="Symbol" pitchFamily="18" charset="2"/>
              </a:rPr>
              <a:t>ư</a:t>
            </a:r>
            <a:r>
              <a:rPr lang="en-US" sz="2000">
                <a:sym typeface="Symbol" pitchFamily="18" charset="2"/>
              </a:rPr>
              <a:t>ớc này giá trị của </a:t>
            </a:r>
            <a:r>
              <a:rPr lang="en-US" sz="2000" i="1">
                <a:sym typeface="Symbol" pitchFamily="18" charset="2"/>
              </a:rPr>
              <a:t>y</a:t>
            </a:r>
            <a:r>
              <a:rPr lang="en-US" sz="2000">
                <a:sym typeface="Symbol" pitchFamily="18" charset="2"/>
              </a:rPr>
              <a:t> sẽ bằng giá trị của </a:t>
            </a:r>
            <a:r>
              <a:rPr lang="en-US" sz="2000" i="1">
                <a:sym typeface="Symbol" pitchFamily="18" charset="2"/>
              </a:rPr>
              <a:t>z,</a:t>
            </a:r>
            <a:r>
              <a:rPr lang="en-US" sz="2000">
                <a:sym typeface="Symbol" pitchFamily="18" charset="2"/>
              </a:rPr>
              <a:t> chính là giá trị ban </a:t>
            </a:r>
            <a:r>
              <a:rPr lang="vi-VN" sz="2000">
                <a:sym typeface="Symbol" pitchFamily="18" charset="2"/>
              </a:rPr>
              <a:t>đ</a:t>
            </a:r>
            <a:r>
              <a:rPr lang="en-US" sz="2000">
                <a:sym typeface="Symbol" pitchFamily="18" charset="2"/>
              </a:rPr>
              <a:t>ầu </a:t>
            </a:r>
            <a:r>
              <a:rPr lang="en-US" sz="2000" i="1">
                <a:sym typeface="Symbol" pitchFamily="18" charset="2"/>
              </a:rPr>
              <a:t>a </a:t>
            </a:r>
            <a:r>
              <a:rPr lang="en-US" sz="2000">
                <a:sym typeface="Symbol" pitchFamily="18" charset="2"/>
              </a:rPr>
              <a:t>của biến </a:t>
            </a:r>
            <a:r>
              <a:rPr lang="en-US" sz="2000" i="1">
                <a:sym typeface="Symbol" pitchFamily="18" charset="2"/>
              </a:rPr>
              <a:t>x</a:t>
            </a:r>
            <a:r>
              <a:rPr lang="en-US" sz="2000">
                <a:sym typeface="Symbol" pitchFamily="18" charset="2"/>
              </a:rPr>
              <a:t>}</a:t>
            </a:r>
          </a:p>
        </p:txBody>
      </p:sp>
      <p:pic>
        <p:nvPicPr>
          <p:cNvPr id="23561" name="Picture 18" descr="9"/>
          <p:cNvPicPr>
            <a:picLocks noChangeAspect="1" noChangeArrowheads="1"/>
          </p:cNvPicPr>
          <p:nvPr>
            <p:ph sz="half" idx="2"/>
          </p:nvPr>
        </p:nvPicPr>
        <p:blipFill>
          <a:blip r:embed="rId3"/>
          <a:srcRect/>
          <a:stretch>
            <a:fillRect/>
          </a:stretch>
        </p:blipFill>
        <p:spPr>
          <a:xfrm>
            <a:off x="76200" y="6400800"/>
            <a:ext cx="9067800" cy="454025"/>
          </a:xfr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74436"/>
                                        </p:tgtEl>
                                        <p:attrNameLst>
                                          <p:attrName>style.visibility</p:attrName>
                                        </p:attrNameLst>
                                      </p:cBhvr>
                                      <p:to>
                                        <p:strVal val="visible"/>
                                      </p:to>
                                    </p:set>
                                    <p:animEffect transition="in" filter="checkerboard(across)">
                                      <p:cBhvr>
                                        <p:cTn id="7" dur="500"/>
                                        <p:tgtEl>
                                          <p:spTgt spid="27443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4442"/>
                                        </p:tgtEl>
                                        <p:attrNameLst>
                                          <p:attrName>style.visibility</p:attrName>
                                        </p:attrNameLst>
                                      </p:cBhvr>
                                      <p:to>
                                        <p:strVal val="visible"/>
                                      </p:to>
                                    </p:set>
                                    <p:animEffect transition="in" filter="blinds(horizontal)">
                                      <p:cBhvr>
                                        <p:cTn id="12" dur="500"/>
                                        <p:tgtEl>
                                          <p:spTgt spid="27444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74443"/>
                                        </p:tgtEl>
                                        <p:attrNameLst>
                                          <p:attrName>style.visibility</p:attrName>
                                        </p:attrNameLst>
                                      </p:cBhvr>
                                      <p:to>
                                        <p:strVal val="visible"/>
                                      </p:to>
                                    </p:set>
                                    <p:animEffect transition="in" filter="blinds(horizontal)">
                                      <p:cBhvr>
                                        <p:cTn id="17" dur="500"/>
                                        <p:tgtEl>
                                          <p:spTgt spid="274443"/>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74444"/>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274445"/>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2744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6" grpId="0"/>
      <p:bldP spid="274442" grpId="0"/>
      <p:bldP spid="274443" grpId="0"/>
      <p:bldP spid="274444" grpId="0"/>
      <p:bldP spid="274445" grpId="0"/>
      <p:bldP spid="27444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22" name="Rectangle 6"/>
          <p:cNvSpPr>
            <a:spLocks noChangeArrowheads="1"/>
          </p:cNvSpPr>
          <p:nvPr/>
        </p:nvSpPr>
        <p:spPr bwMode="auto">
          <a:xfrm>
            <a:off x="533400" y="685800"/>
            <a:ext cx="8305800" cy="1524000"/>
          </a:xfrm>
          <a:prstGeom prst="rect">
            <a:avLst/>
          </a:prstGeom>
          <a:noFill/>
          <a:ln w="9525">
            <a:noFill/>
            <a:miter lim="800000"/>
            <a:headEnd/>
            <a:tailEnd/>
          </a:ln>
        </p:spPr>
        <p:txBody>
          <a:bodyPr anchor="ctr"/>
          <a:lstStyle/>
          <a:p>
            <a:pPr algn="ctr"/>
            <a:r>
              <a:rPr lang="en-US" sz="2000">
                <a:solidFill>
                  <a:srgbClr val="0000FF"/>
                </a:solidFill>
              </a:rPr>
              <a:t>Ví dụ 4:</a:t>
            </a:r>
            <a:r>
              <a:rPr lang="en-US" sz="2000">
                <a:solidFill>
                  <a:srgbClr val="FF3300"/>
                </a:solidFill>
              </a:rPr>
              <a:t> </a:t>
            </a:r>
            <a:r>
              <a:rPr lang="en-US" sz="2000"/>
              <a:t>Cho hai số thực a và b. Hãy cho biết kết quả so sánh hai số </a:t>
            </a:r>
            <a:r>
              <a:rPr lang="vi-VN" sz="2000"/>
              <a:t>đ</a:t>
            </a:r>
            <a:r>
              <a:rPr lang="en-US" sz="2000"/>
              <a:t>ó d</a:t>
            </a:r>
            <a:r>
              <a:rPr lang="vi-VN" sz="2000"/>
              <a:t>ư</a:t>
            </a:r>
            <a:r>
              <a:rPr lang="en-US" sz="2000"/>
              <a:t>ới dạng a lớn h</a:t>
            </a:r>
            <a:r>
              <a:rPr lang="vi-VN" sz="2000"/>
              <a:t>ơ</a:t>
            </a:r>
            <a:r>
              <a:rPr lang="en-US" sz="2000"/>
              <a:t>n b, a nhỏ h</a:t>
            </a:r>
            <a:r>
              <a:rPr lang="vi-VN" sz="2000"/>
              <a:t>ơ</a:t>
            </a:r>
            <a:r>
              <a:rPr lang="en-US" sz="2000"/>
              <a:t>n b hoặc a=b</a:t>
            </a:r>
          </a:p>
        </p:txBody>
      </p:sp>
      <p:pic>
        <p:nvPicPr>
          <p:cNvPr id="265223" name="Picture 7" descr="Monitor-04"/>
          <p:cNvPicPr>
            <a:picLocks noChangeAspect="1" noChangeArrowheads="1" noCrop="1"/>
          </p:cNvPicPr>
          <p:nvPr/>
        </p:nvPicPr>
        <p:blipFill>
          <a:blip r:embed="rId2"/>
          <a:srcRect/>
          <a:stretch>
            <a:fillRect/>
          </a:stretch>
        </p:blipFill>
        <p:spPr bwMode="auto">
          <a:xfrm flipH="1">
            <a:off x="533400" y="3352800"/>
            <a:ext cx="762000" cy="612775"/>
          </a:xfrm>
          <a:prstGeom prst="rect">
            <a:avLst/>
          </a:prstGeom>
          <a:noFill/>
          <a:ln w="9525">
            <a:noFill/>
            <a:miter lim="800000"/>
            <a:headEnd/>
            <a:tailEnd/>
          </a:ln>
        </p:spPr>
      </p:pic>
      <p:sp>
        <p:nvSpPr>
          <p:cNvPr id="265224" name="Text Box 8"/>
          <p:cNvSpPr txBox="1">
            <a:spLocks noChangeArrowheads="1"/>
          </p:cNvSpPr>
          <p:nvPr/>
        </p:nvSpPr>
        <p:spPr bwMode="auto">
          <a:xfrm>
            <a:off x="914400" y="4525963"/>
            <a:ext cx="7696200" cy="400050"/>
          </a:xfrm>
          <a:prstGeom prst="rect">
            <a:avLst/>
          </a:prstGeom>
          <a:noFill/>
          <a:ln w="9525">
            <a:noFill/>
            <a:miter lim="800000"/>
            <a:headEnd/>
            <a:tailEnd/>
          </a:ln>
        </p:spPr>
        <p:txBody>
          <a:bodyPr>
            <a:spAutoFit/>
          </a:bodyPr>
          <a:lstStyle/>
          <a:p>
            <a:pPr algn="ctr"/>
            <a:r>
              <a:rPr lang="en-US" sz="2000">
                <a:solidFill>
                  <a:srgbClr val="0000FF"/>
                </a:solidFill>
              </a:rPr>
              <a:t>B</a:t>
            </a:r>
            <a:r>
              <a:rPr lang="vi-VN" sz="2000">
                <a:solidFill>
                  <a:srgbClr val="0000FF"/>
                </a:solidFill>
              </a:rPr>
              <a:t>ư</a:t>
            </a:r>
            <a:r>
              <a:rPr lang="en-US" sz="2000">
                <a:solidFill>
                  <a:srgbClr val="0000FF"/>
                </a:solidFill>
              </a:rPr>
              <a:t>ớc 1:</a:t>
            </a:r>
            <a:r>
              <a:rPr lang="en-US" sz="2000"/>
              <a:t> So sánh a và b. Nếu a&gt;b, cho kết quả a lớn h</a:t>
            </a:r>
            <a:r>
              <a:rPr lang="vi-VN" sz="2000"/>
              <a:t>ơ</a:t>
            </a:r>
            <a:r>
              <a:rPr lang="en-US" sz="2000"/>
              <a:t>n b</a:t>
            </a:r>
          </a:p>
        </p:txBody>
      </p:sp>
      <p:sp>
        <p:nvSpPr>
          <p:cNvPr id="265225" name="Text Box 9"/>
          <p:cNvSpPr txBox="1">
            <a:spLocks noChangeArrowheads="1"/>
          </p:cNvSpPr>
          <p:nvPr/>
        </p:nvSpPr>
        <p:spPr bwMode="auto">
          <a:xfrm>
            <a:off x="990600" y="5257800"/>
            <a:ext cx="8153400" cy="708025"/>
          </a:xfrm>
          <a:prstGeom prst="rect">
            <a:avLst/>
          </a:prstGeom>
          <a:noFill/>
          <a:ln w="9525">
            <a:noFill/>
            <a:miter lim="800000"/>
            <a:headEnd/>
            <a:tailEnd/>
          </a:ln>
        </p:spPr>
        <p:txBody>
          <a:bodyPr>
            <a:spAutoFit/>
          </a:bodyPr>
          <a:lstStyle/>
          <a:p>
            <a:pPr marL="971550" indent="-971550"/>
            <a:r>
              <a:rPr lang="en-US" sz="2000">
                <a:solidFill>
                  <a:srgbClr val="0000FF"/>
                </a:solidFill>
              </a:rPr>
              <a:t>B</a:t>
            </a:r>
            <a:r>
              <a:rPr lang="vi-VN" sz="2000">
                <a:solidFill>
                  <a:srgbClr val="0000FF"/>
                </a:solidFill>
              </a:rPr>
              <a:t>ư</a:t>
            </a:r>
            <a:r>
              <a:rPr lang="en-US" sz="2000">
                <a:solidFill>
                  <a:srgbClr val="0000FF"/>
                </a:solidFill>
              </a:rPr>
              <a:t>ớc 2:</a:t>
            </a:r>
            <a:r>
              <a:rPr lang="en-US" sz="2000"/>
              <a:t> Nếu a&lt;b, cho kết quả a nhỏ h</a:t>
            </a:r>
            <a:r>
              <a:rPr lang="vi-VN" sz="2000"/>
              <a:t>ơ</a:t>
            </a:r>
            <a:r>
              <a:rPr lang="en-US" sz="2000"/>
              <a:t>n b; ng</a:t>
            </a:r>
            <a:r>
              <a:rPr lang="vi-VN" sz="2000"/>
              <a:t>ư</a:t>
            </a:r>
            <a:r>
              <a:rPr lang="en-US" sz="2000"/>
              <a:t>ợc lại, cho kết quả a = b và kết thúc thuật toán.</a:t>
            </a:r>
          </a:p>
        </p:txBody>
      </p:sp>
      <p:sp>
        <p:nvSpPr>
          <p:cNvPr id="265228" name="Text Box 12"/>
          <p:cNvSpPr txBox="1">
            <a:spLocks noChangeArrowheads="1"/>
          </p:cNvSpPr>
          <p:nvPr/>
        </p:nvSpPr>
        <p:spPr bwMode="auto">
          <a:xfrm>
            <a:off x="2209800" y="2209800"/>
            <a:ext cx="4343400" cy="400050"/>
          </a:xfrm>
          <a:prstGeom prst="rect">
            <a:avLst/>
          </a:prstGeom>
          <a:noFill/>
          <a:ln w="9525">
            <a:noFill/>
            <a:miter lim="800000"/>
            <a:headEnd/>
            <a:tailEnd/>
          </a:ln>
        </p:spPr>
        <p:txBody>
          <a:bodyPr>
            <a:spAutoFit/>
          </a:bodyPr>
          <a:lstStyle/>
          <a:p>
            <a:pPr>
              <a:spcBef>
                <a:spcPct val="50000"/>
              </a:spcBef>
            </a:pPr>
            <a:r>
              <a:rPr lang="en-US" sz="2000" b="0">
                <a:solidFill>
                  <a:srgbClr val="FF3300"/>
                </a:solidFill>
              </a:rPr>
              <a:t>Input:</a:t>
            </a:r>
            <a:r>
              <a:rPr lang="en-US" sz="2000" b="0"/>
              <a:t>      Hai số thực a và b</a:t>
            </a:r>
          </a:p>
        </p:txBody>
      </p:sp>
      <p:sp>
        <p:nvSpPr>
          <p:cNvPr id="265229" name="Text Box 13"/>
          <p:cNvSpPr txBox="1">
            <a:spLocks noChangeArrowheads="1"/>
          </p:cNvSpPr>
          <p:nvPr/>
        </p:nvSpPr>
        <p:spPr bwMode="auto">
          <a:xfrm>
            <a:off x="2209800" y="2667000"/>
            <a:ext cx="4343400" cy="400050"/>
          </a:xfrm>
          <a:prstGeom prst="rect">
            <a:avLst/>
          </a:prstGeom>
          <a:noFill/>
          <a:ln w="9525">
            <a:noFill/>
            <a:miter lim="800000"/>
            <a:headEnd/>
            <a:tailEnd/>
          </a:ln>
        </p:spPr>
        <p:txBody>
          <a:bodyPr>
            <a:spAutoFit/>
          </a:bodyPr>
          <a:lstStyle/>
          <a:p>
            <a:pPr>
              <a:spcBef>
                <a:spcPct val="50000"/>
              </a:spcBef>
            </a:pPr>
            <a:r>
              <a:rPr lang="en-US" sz="2000" b="0">
                <a:solidFill>
                  <a:srgbClr val="FF3300"/>
                </a:solidFill>
              </a:rPr>
              <a:t>Output:</a:t>
            </a:r>
            <a:r>
              <a:rPr lang="en-US" sz="2000" b="0"/>
              <a:t>    Kết quả so sánh</a:t>
            </a:r>
          </a:p>
        </p:txBody>
      </p:sp>
      <p:pic>
        <p:nvPicPr>
          <p:cNvPr id="24584" name="Picture 16"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24585" name="Picture 17"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24586" name="Text Box 18"/>
          <p:cNvSpPr txBox="1">
            <a:spLocks noChangeArrowheads="1"/>
          </p:cNvSpPr>
          <p:nvPr/>
        </p:nvSpPr>
        <p:spPr bwMode="auto">
          <a:xfrm>
            <a:off x="1447800" y="3429000"/>
            <a:ext cx="6934200" cy="400050"/>
          </a:xfrm>
          <a:prstGeom prst="rect">
            <a:avLst/>
          </a:prstGeom>
          <a:noFill/>
          <a:ln w="9525">
            <a:noFill/>
            <a:miter lim="800000"/>
            <a:headEnd/>
            <a:tailEnd/>
          </a:ln>
        </p:spPr>
        <p:txBody>
          <a:bodyPr>
            <a:spAutoFit/>
          </a:bodyPr>
          <a:lstStyle/>
          <a:p>
            <a:pPr>
              <a:spcBef>
                <a:spcPct val="50000"/>
              </a:spcBef>
            </a:pPr>
            <a:r>
              <a:rPr lang="en-US" sz="2000" i="1">
                <a:solidFill>
                  <a:srgbClr val="0000FF"/>
                </a:solidFill>
              </a:rPr>
              <a:t>Hãy tìm chỗ ch</a:t>
            </a:r>
            <a:r>
              <a:rPr lang="vi-VN" sz="2000" i="1">
                <a:solidFill>
                  <a:srgbClr val="0000FF"/>
                </a:solidFill>
              </a:rPr>
              <a:t>ư</a:t>
            </a:r>
            <a:r>
              <a:rPr lang="en-US" sz="2000" i="1">
                <a:solidFill>
                  <a:srgbClr val="0000FF"/>
                </a:solidFill>
              </a:rPr>
              <a:t>a </a:t>
            </a:r>
            <a:r>
              <a:rPr lang="vi-VN" sz="2000" i="1">
                <a:solidFill>
                  <a:srgbClr val="0000FF"/>
                </a:solidFill>
              </a:rPr>
              <a:t>đ</a:t>
            </a:r>
            <a:r>
              <a:rPr lang="en-US" sz="2000" i="1">
                <a:solidFill>
                  <a:srgbClr val="0000FF"/>
                </a:solidFill>
              </a:rPr>
              <a:t>úng trong thuật toán sau</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65222"/>
                                        </p:tgtEl>
                                        <p:attrNameLst>
                                          <p:attrName>style.visibility</p:attrName>
                                        </p:attrNameLst>
                                      </p:cBhvr>
                                      <p:to>
                                        <p:strVal val="visible"/>
                                      </p:to>
                                    </p:set>
                                    <p:animEffect transition="in" filter="checkerboard(across)">
                                      <p:cBhvr>
                                        <p:cTn id="7" dur="500"/>
                                        <p:tgtEl>
                                          <p:spTgt spid="26522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265223"/>
                                        </p:tgtEl>
                                        <p:attrNameLst>
                                          <p:attrName>style.visibility</p:attrName>
                                        </p:attrNameLst>
                                      </p:cBhvr>
                                      <p:to>
                                        <p:strVal val="visible"/>
                                      </p:to>
                                    </p:set>
                                    <p:anim calcmode="lin" valueType="num">
                                      <p:cBhvr>
                                        <p:cTn id="12" dur="1000" fill="hold"/>
                                        <p:tgtEl>
                                          <p:spTgt spid="265223"/>
                                        </p:tgtEl>
                                        <p:attrNameLst>
                                          <p:attrName>ppt_w</p:attrName>
                                        </p:attrNameLst>
                                      </p:cBhvr>
                                      <p:tavLst>
                                        <p:tav tm="0">
                                          <p:val>
                                            <p:strVal val="#ppt_w*0.70"/>
                                          </p:val>
                                        </p:tav>
                                        <p:tav tm="100000">
                                          <p:val>
                                            <p:strVal val="#ppt_w"/>
                                          </p:val>
                                        </p:tav>
                                      </p:tavLst>
                                    </p:anim>
                                    <p:anim calcmode="lin" valueType="num">
                                      <p:cBhvr>
                                        <p:cTn id="13" dur="1000" fill="hold"/>
                                        <p:tgtEl>
                                          <p:spTgt spid="265223"/>
                                        </p:tgtEl>
                                        <p:attrNameLst>
                                          <p:attrName>ppt_h</p:attrName>
                                        </p:attrNameLst>
                                      </p:cBhvr>
                                      <p:tavLst>
                                        <p:tav tm="0">
                                          <p:val>
                                            <p:strVal val="#ppt_h"/>
                                          </p:val>
                                        </p:tav>
                                        <p:tav tm="100000">
                                          <p:val>
                                            <p:strVal val="#ppt_h"/>
                                          </p:val>
                                        </p:tav>
                                      </p:tavLst>
                                    </p:anim>
                                    <p:animEffect transition="in" filter="fade">
                                      <p:cBhvr>
                                        <p:cTn id="14" dur="1000"/>
                                        <p:tgtEl>
                                          <p:spTgt spid="26522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265228"/>
                                        </p:tgtEl>
                                        <p:attrNameLst>
                                          <p:attrName>style.visibility</p:attrName>
                                        </p:attrNameLst>
                                      </p:cBhvr>
                                      <p:to>
                                        <p:strVal val="visible"/>
                                      </p:to>
                                    </p:set>
                                    <p:animEffect transition="in" filter="blinds(horizontal)">
                                      <p:cBhvr>
                                        <p:cTn id="19" dur="500"/>
                                        <p:tgtEl>
                                          <p:spTgt spid="265228"/>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65229"/>
                                        </p:tgtEl>
                                        <p:attrNameLst>
                                          <p:attrName>style.visibility</p:attrName>
                                        </p:attrNameLst>
                                      </p:cBhvr>
                                      <p:to>
                                        <p:strVal val="visible"/>
                                      </p:to>
                                    </p:set>
                                    <p:animEffect transition="in" filter="blinds(horizontal)">
                                      <p:cBhvr>
                                        <p:cTn id="24" dur="500"/>
                                        <p:tgtEl>
                                          <p:spTgt spid="265229"/>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265224"/>
                                        </p:tgtEl>
                                        <p:attrNameLst>
                                          <p:attrName>style.visibility</p:attrName>
                                        </p:attrNameLst>
                                      </p:cBhvr>
                                      <p:to>
                                        <p:strVal val="visible"/>
                                      </p:to>
                                    </p:set>
                                    <p:anim calcmode="lin" valueType="num">
                                      <p:cBhvr>
                                        <p:cTn id="29" dur="1000" fill="hold"/>
                                        <p:tgtEl>
                                          <p:spTgt spid="265224"/>
                                        </p:tgtEl>
                                        <p:attrNameLst>
                                          <p:attrName>ppt_w</p:attrName>
                                        </p:attrNameLst>
                                      </p:cBhvr>
                                      <p:tavLst>
                                        <p:tav tm="0">
                                          <p:val>
                                            <p:strVal val="#ppt_w*0.70"/>
                                          </p:val>
                                        </p:tav>
                                        <p:tav tm="100000">
                                          <p:val>
                                            <p:strVal val="#ppt_w"/>
                                          </p:val>
                                        </p:tav>
                                      </p:tavLst>
                                    </p:anim>
                                    <p:anim calcmode="lin" valueType="num">
                                      <p:cBhvr>
                                        <p:cTn id="30" dur="1000" fill="hold"/>
                                        <p:tgtEl>
                                          <p:spTgt spid="265224"/>
                                        </p:tgtEl>
                                        <p:attrNameLst>
                                          <p:attrName>ppt_h</p:attrName>
                                        </p:attrNameLst>
                                      </p:cBhvr>
                                      <p:tavLst>
                                        <p:tav tm="0">
                                          <p:val>
                                            <p:strVal val="#ppt_h"/>
                                          </p:val>
                                        </p:tav>
                                        <p:tav tm="100000">
                                          <p:val>
                                            <p:strVal val="#ppt_h"/>
                                          </p:val>
                                        </p:tav>
                                      </p:tavLst>
                                    </p:anim>
                                    <p:animEffect transition="in" filter="fade">
                                      <p:cBhvr>
                                        <p:cTn id="31" dur="1000"/>
                                        <p:tgtEl>
                                          <p:spTgt spid="265224"/>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265225"/>
                                        </p:tgtEl>
                                        <p:attrNameLst>
                                          <p:attrName>style.visibility</p:attrName>
                                        </p:attrNameLst>
                                      </p:cBhvr>
                                      <p:to>
                                        <p:strVal val="visible"/>
                                      </p:to>
                                    </p:set>
                                    <p:anim calcmode="lin" valueType="num">
                                      <p:cBhvr>
                                        <p:cTn id="36" dur="1000" fill="hold"/>
                                        <p:tgtEl>
                                          <p:spTgt spid="265225"/>
                                        </p:tgtEl>
                                        <p:attrNameLst>
                                          <p:attrName>ppt_w</p:attrName>
                                        </p:attrNameLst>
                                      </p:cBhvr>
                                      <p:tavLst>
                                        <p:tav tm="0">
                                          <p:val>
                                            <p:strVal val="#ppt_w*0.70"/>
                                          </p:val>
                                        </p:tav>
                                        <p:tav tm="100000">
                                          <p:val>
                                            <p:strVal val="#ppt_w"/>
                                          </p:val>
                                        </p:tav>
                                      </p:tavLst>
                                    </p:anim>
                                    <p:anim calcmode="lin" valueType="num">
                                      <p:cBhvr>
                                        <p:cTn id="37" dur="1000" fill="hold"/>
                                        <p:tgtEl>
                                          <p:spTgt spid="265225"/>
                                        </p:tgtEl>
                                        <p:attrNameLst>
                                          <p:attrName>ppt_h</p:attrName>
                                        </p:attrNameLst>
                                      </p:cBhvr>
                                      <p:tavLst>
                                        <p:tav tm="0">
                                          <p:val>
                                            <p:strVal val="#ppt_h"/>
                                          </p:val>
                                        </p:tav>
                                        <p:tav tm="100000">
                                          <p:val>
                                            <p:strVal val="#ppt_h"/>
                                          </p:val>
                                        </p:tav>
                                      </p:tavLst>
                                    </p:anim>
                                    <p:animEffect transition="in" filter="fade">
                                      <p:cBhvr>
                                        <p:cTn id="38" dur="1000"/>
                                        <p:tgtEl>
                                          <p:spTgt spid="265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22" grpId="0"/>
      <p:bldP spid="265224" grpId="0"/>
      <p:bldP spid="265225" grpId="0"/>
      <p:bldP spid="265228" grpId="0"/>
      <p:bldP spid="26522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46" name="Picture 6" descr="boy_math_md_wht[1]">
            <a:hlinkClick r:id="rId2" action="ppaction://hlinkpres?slideindex=1&amp;slidetitle=Bµi kiÓm tra : tr¾c nghiÖm"/>
          </p:cNvPr>
          <p:cNvPicPr>
            <a:picLocks noChangeAspect="1" noChangeArrowheads="1" noCrop="1"/>
          </p:cNvPicPr>
          <p:nvPr/>
        </p:nvPicPr>
        <p:blipFill>
          <a:blip r:embed="rId3"/>
          <a:srcRect/>
          <a:stretch>
            <a:fillRect/>
          </a:stretch>
        </p:blipFill>
        <p:spPr bwMode="auto">
          <a:xfrm>
            <a:off x="228600" y="4648200"/>
            <a:ext cx="1905000" cy="1774825"/>
          </a:xfrm>
          <a:prstGeom prst="rect">
            <a:avLst/>
          </a:prstGeom>
          <a:noFill/>
          <a:ln w="9525">
            <a:noFill/>
            <a:miter lim="800000"/>
            <a:headEnd/>
            <a:tailEnd/>
          </a:ln>
        </p:spPr>
      </p:pic>
      <p:pic>
        <p:nvPicPr>
          <p:cNvPr id="266247" name="Picture 7" descr="105846794"/>
          <p:cNvPicPr>
            <a:picLocks noChangeAspect="1" noChangeArrowheads="1"/>
          </p:cNvPicPr>
          <p:nvPr/>
        </p:nvPicPr>
        <p:blipFill>
          <a:blip r:embed="rId4"/>
          <a:srcRect/>
          <a:stretch>
            <a:fillRect/>
          </a:stretch>
        </p:blipFill>
        <p:spPr bwMode="auto">
          <a:xfrm>
            <a:off x="7772400" y="3581400"/>
            <a:ext cx="1003300" cy="1143000"/>
          </a:xfrm>
          <a:prstGeom prst="rect">
            <a:avLst/>
          </a:prstGeom>
          <a:gradFill rotWithShape="1">
            <a:gsLst>
              <a:gs pos="0">
                <a:srgbClr val="FF00FF"/>
              </a:gs>
              <a:gs pos="50000">
                <a:schemeClr val="tx1"/>
              </a:gs>
              <a:gs pos="100000">
                <a:srgbClr val="FF00FF"/>
              </a:gs>
            </a:gsLst>
            <a:lin ang="5400000" scaled="1"/>
          </a:gradFill>
        </p:spPr>
      </p:pic>
      <p:sp>
        <p:nvSpPr>
          <p:cNvPr id="266248" name="AutoShape 8"/>
          <p:cNvSpPr>
            <a:spLocks noChangeArrowheads="1"/>
          </p:cNvSpPr>
          <p:nvPr/>
        </p:nvSpPr>
        <p:spPr bwMode="auto">
          <a:xfrm>
            <a:off x="914400" y="990600"/>
            <a:ext cx="3048000" cy="1828800"/>
          </a:xfrm>
          <a:prstGeom prst="wedgeEllipseCallout">
            <a:avLst>
              <a:gd name="adj1" fmla="val -31769"/>
              <a:gd name="adj2" fmla="val 152954"/>
            </a:avLst>
          </a:prstGeom>
          <a:gradFill rotWithShape="1">
            <a:gsLst>
              <a:gs pos="0">
                <a:schemeClr val="accent1"/>
              </a:gs>
              <a:gs pos="100000">
                <a:schemeClr val="bg1"/>
              </a:gs>
            </a:gsLst>
            <a:lin ang="5400000" scaled="1"/>
          </a:gradFill>
          <a:ln w="9525">
            <a:solidFill>
              <a:schemeClr val="tx1"/>
            </a:solidFill>
            <a:miter lim="800000"/>
            <a:headEnd/>
            <a:tailEnd/>
          </a:ln>
        </p:spPr>
        <p:txBody>
          <a:bodyPr/>
          <a:lstStyle/>
          <a:p>
            <a:pPr algn="ctr"/>
            <a:r>
              <a:rPr lang="en-US" sz="2000"/>
              <a:t>Ta thấy, sau b</a:t>
            </a:r>
            <a:r>
              <a:rPr lang="vi-VN" sz="2000"/>
              <a:t>ư</a:t>
            </a:r>
            <a:r>
              <a:rPr lang="en-US" sz="2000"/>
              <a:t>ớc 1 ta </a:t>
            </a:r>
            <a:r>
              <a:rPr lang="vi-VN" sz="2000"/>
              <a:t>đư</a:t>
            </a:r>
            <a:r>
              <a:rPr lang="en-US" sz="2000"/>
              <a:t>ợc kết quả</a:t>
            </a:r>
          </a:p>
        </p:txBody>
      </p:sp>
      <p:sp>
        <p:nvSpPr>
          <p:cNvPr id="266250" name="AutoShape 10"/>
          <p:cNvSpPr>
            <a:spLocks noChangeArrowheads="1"/>
          </p:cNvSpPr>
          <p:nvPr/>
        </p:nvSpPr>
        <p:spPr bwMode="auto">
          <a:xfrm>
            <a:off x="762000" y="990600"/>
            <a:ext cx="3352800" cy="1828800"/>
          </a:xfrm>
          <a:prstGeom prst="wedgeEllipseCallout">
            <a:avLst>
              <a:gd name="adj1" fmla="val -26657"/>
              <a:gd name="adj2" fmla="val 147917"/>
            </a:avLst>
          </a:prstGeom>
          <a:gradFill rotWithShape="1">
            <a:gsLst>
              <a:gs pos="0">
                <a:schemeClr val="accent1"/>
              </a:gs>
              <a:gs pos="100000">
                <a:schemeClr val="bg1"/>
              </a:gs>
            </a:gsLst>
            <a:lin ang="5400000" scaled="1"/>
          </a:gradFill>
          <a:ln w="9525">
            <a:solidFill>
              <a:schemeClr val="tx1"/>
            </a:solidFill>
            <a:miter lim="800000"/>
            <a:headEnd/>
            <a:tailEnd/>
          </a:ln>
        </p:spPr>
        <p:txBody>
          <a:bodyPr/>
          <a:lstStyle/>
          <a:p>
            <a:pPr algn="ctr"/>
            <a:r>
              <a:rPr lang="en-US" sz="2000"/>
              <a:t>Nh</a:t>
            </a:r>
            <a:r>
              <a:rPr lang="vi-VN" sz="2000"/>
              <a:t>ư</a:t>
            </a:r>
            <a:r>
              <a:rPr lang="en-US" sz="2000"/>
              <a:t>ng trong b</a:t>
            </a:r>
            <a:r>
              <a:rPr lang="vi-VN" sz="2000"/>
              <a:t>ư</a:t>
            </a:r>
            <a:r>
              <a:rPr lang="en-US" sz="2000"/>
              <a:t>ớc hai, khi kiểm tra a&lt;b thì kết quả là</a:t>
            </a:r>
          </a:p>
        </p:txBody>
      </p:sp>
      <p:pic>
        <p:nvPicPr>
          <p:cNvPr id="25606" name="Picture 12" descr="9"/>
          <p:cNvPicPr>
            <a:picLocks noChangeAspect="1" noChangeArrowheads="1"/>
          </p:cNvPicPr>
          <p:nvPr/>
        </p:nvPicPr>
        <p:blipFill>
          <a:blip r:embed="rId5"/>
          <a:srcRect/>
          <a:stretch>
            <a:fillRect/>
          </a:stretch>
        </p:blipFill>
        <p:spPr bwMode="auto">
          <a:xfrm>
            <a:off x="0" y="0"/>
            <a:ext cx="9144000" cy="609600"/>
          </a:xfrm>
          <a:prstGeom prst="rect">
            <a:avLst/>
          </a:prstGeom>
          <a:noFill/>
          <a:ln w="9525">
            <a:noFill/>
            <a:miter lim="800000"/>
            <a:headEnd/>
            <a:tailEnd/>
          </a:ln>
        </p:spPr>
      </p:pic>
      <p:pic>
        <p:nvPicPr>
          <p:cNvPr id="25607" name="Picture 13" descr="9"/>
          <p:cNvPicPr>
            <a:picLocks noChangeAspect="1" noChangeArrowheads="1"/>
          </p:cNvPicPr>
          <p:nvPr/>
        </p:nvPicPr>
        <p:blipFill>
          <a:blip r:embed="rId6"/>
          <a:srcRect/>
          <a:stretch>
            <a:fillRect/>
          </a:stretch>
        </p:blipFill>
        <p:spPr bwMode="auto">
          <a:xfrm>
            <a:off x="0" y="6477000"/>
            <a:ext cx="9144000" cy="381000"/>
          </a:xfrm>
          <a:prstGeom prst="rect">
            <a:avLst/>
          </a:prstGeom>
          <a:noFill/>
          <a:ln w="9525">
            <a:noFill/>
            <a:miter lim="800000"/>
            <a:headEnd/>
            <a:tailEnd/>
          </a:ln>
        </p:spPr>
      </p:pic>
      <p:sp>
        <p:nvSpPr>
          <p:cNvPr id="266254" name="AutoShape 14"/>
          <p:cNvSpPr>
            <a:spLocks noChangeArrowheads="1"/>
          </p:cNvSpPr>
          <p:nvPr/>
        </p:nvSpPr>
        <p:spPr bwMode="auto">
          <a:xfrm>
            <a:off x="4876800" y="990600"/>
            <a:ext cx="3352800" cy="1524000"/>
          </a:xfrm>
          <a:prstGeom prst="cloudCallout">
            <a:avLst>
              <a:gd name="adj1" fmla="val 45074"/>
              <a:gd name="adj2" fmla="val 115315"/>
            </a:avLst>
          </a:prstGeom>
          <a:gradFill rotWithShape="1">
            <a:gsLst>
              <a:gs pos="0">
                <a:schemeClr val="bg1"/>
              </a:gs>
              <a:gs pos="100000">
                <a:srgbClr val="FFCCFF"/>
              </a:gs>
            </a:gsLst>
            <a:path path="rect">
              <a:fillToRect l="50000" t="50000" r="50000" b="50000"/>
            </a:path>
          </a:gradFill>
          <a:ln w="9525">
            <a:solidFill>
              <a:schemeClr val="tx1"/>
            </a:solidFill>
            <a:round/>
            <a:headEnd/>
            <a:tailEnd/>
          </a:ln>
        </p:spPr>
        <p:txBody>
          <a:bodyPr/>
          <a:lstStyle/>
          <a:p>
            <a:pPr algn="ctr"/>
            <a:r>
              <a:rPr lang="en-US" sz="2400">
                <a:solidFill>
                  <a:srgbClr val="0000FF"/>
                </a:solidFill>
              </a:rPr>
              <a:t>Thử lại với a=6 và b=5</a:t>
            </a:r>
          </a:p>
        </p:txBody>
      </p:sp>
      <p:sp>
        <p:nvSpPr>
          <p:cNvPr id="266255" name="Text Box 15"/>
          <p:cNvSpPr txBox="1">
            <a:spLocks noChangeArrowheads="1"/>
          </p:cNvSpPr>
          <p:nvPr/>
        </p:nvSpPr>
        <p:spPr bwMode="auto">
          <a:xfrm>
            <a:off x="4114800" y="4191000"/>
            <a:ext cx="2667000" cy="457200"/>
          </a:xfrm>
          <a:prstGeom prst="rect">
            <a:avLst/>
          </a:prstGeom>
          <a:noFill/>
          <a:ln w="9525">
            <a:noFill/>
            <a:miter lim="800000"/>
            <a:headEnd/>
            <a:tailEnd/>
          </a:ln>
        </p:spPr>
        <p:txBody>
          <a:bodyPr>
            <a:spAutoFit/>
          </a:bodyPr>
          <a:lstStyle/>
          <a:p>
            <a:pPr>
              <a:spcBef>
                <a:spcPct val="50000"/>
              </a:spcBef>
            </a:pPr>
            <a:r>
              <a:rPr lang="en-US" sz="2400">
                <a:solidFill>
                  <a:srgbClr val="FF3300"/>
                </a:solidFill>
                <a:sym typeface="Wingdings" pitchFamily="2" charset="2"/>
              </a:rPr>
              <a:t> </a:t>
            </a:r>
            <a:r>
              <a:rPr lang="en-US" sz="2400">
                <a:solidFill>
                  <a:srgbClr val="0000FF"/>
                </a:solidFill>
                <a:sym typeface="Wingdings" pitchFamily="2" charset="2"/>
              </a:rPr>
              <a:t> a lớn h</a:t>
            </a:r>
            <a:r>
              <a:rPr lang="vi-VN" sz="2400">
                <a:solidFill>
                  <a:srgbClr val="0000FF"/>
                </a:solidFill>
                <a:sym typeface="Wingdings" pitchFamily="2" charset="2"/>
              </a:rPr>
              <a:t>ơ</a:t>
            </a:r>
            <a:r>
              <a:rPr lang="en-US" sz="2400">
                <a:solidFill>
                  <a:srgbClr val="0000FF"/>
                </a:solidFill>
                <a:sym typeface="Wingdings" pitchFamily="2" charset="2"/>
              </a:rPr>
              <a:t>n b</a:t>
            </a:r>
          </a:p>
        </p:txBody>
      </p:sp>
      <p:sp>
        <p:nvSpPr>
          <p:cNvPr id="266256" name="Text Box 16"/>
          <p:cNvSpPr txBox="1">
            <a:spLocks noChangeArrowheads="1"/>
          </p:cNvSpPr>
          <p:nvPr/>
        </p:nvSpPr>
        <p:spPr bwMode="auto">
          <a:xfrm>
            <a:off x="4114800" y="4876800"/>
            <a:ext cx="2667000" cy="457200"/>
          </a:xfrm>
          <a:prstGeom prst="rect">
            <a:avLst/>
          </a:prstGeom>
          <a:noFill/>
          <a:ln w="9525">
            <a:noFill/>
            <a:miter lim="800000"/>
            <a:headEnd/>
            <a:tailEnd/>
          </a:ln>
        </p:spPr>
        <p:txBody>
          <a:bodyPr>
            <a:spAutoFit/>
          </a:bodyPr>
          <a:lstStyle/>
          <a:p>
            <a:pPr>
              <a:spcBef>
                <a:spcPct val="50000"/>
              </a:spcBef>
            </a:pPr>
            <a:r>
              <a:rPr lang="en-US" sz="2400">
                <a:solidFill>
                  <a:srgbClr val="FF3300"/>
                </a:solidFill>
                <a:sym typeface="Wingdings" pitchFamily="2" charset="2"/>
              </a:rPr>
              <a:t> </a:t>
            </a:r>
            <a:r>
              <a:rPr lang="en-US" sz="2400">
                <a:solidFill>
                  <a:srgbClr val="0000FF"/>
                </a:solidFill>
                <a:sym typeface="Wingdings" pitchFamily="2" charset="2"/>
              </a:rPr>
              <a:t>  a = b</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9" fill="hold" grpId="0" nodeType="withEffect">
                                  <p:stCondLst>
                                    <p:cond delay="0"/>
                                  </p:stCondLst>
                                  <p:childTnLst>
                                    <p:set>
                                      <p:cBhvr>
                                        <p:cTn id="6" dur="1" fill="hold">
                                          <p:stCondLst>
                                            <p:cond delay="0"/>
                                          </p:stCondLst>
                                        </p:cTn>
                                        <p:tgtEl>
                                          <p:spTgt spid="266254"/>
                                        </p:tgtEl>
                                        <p:attrNameLst>
                                          <p:attrName>style.visibility</p:attrName>
                                        </p:attrNameLst>
                                      </p:cBhvr>
                                      <p:to>
                                        <p:strVal val="visible"/>
                                      </p:to>
                                    </p:set>
                                    <p:animEffect transition="in" filter="strips(upLeft)">
                                      <p:cBhvr>
                                        <p:cTn id="7" dur="500"/>
                                        <p:tgtEl>
                                          <p:spTgt spid="26625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66246"/>
                                        </p:tgtEl>
                                        <p:attrNameLst>
                                          <p:attrName>style.visibility</p:attrName>
                                        </p:attrNameLst>
                                      </p:cBhvr>
                                      <p:to>
                                        <p:strVal val="visible"/>
                                      </p:to>
                                    </p:set>
                                  </p:childTnLst>
                                </p:cTn>
                              </p:par>
                            </p:childTnLst>
                          </p:cTn>
                        </p:par>
                        <p:par>
                          <p:cTn id="12" fill="hold">
                            <p:stCondLst>
                              <p:cond delay="0"/>
                            </p:stCondLst>
                            <p:childTnLst>
                              <p:par>
                                <p:cTn id="13" presetID="18" presetClass="entr" presetSubtype="3" fill="hold" grpId="0" nodeType="afterEffect">
                                  <p:stCondLst>
                                    <p:cond delay="0"/>
                                  </p:stCondLst>
                                  <p:childTnLst>
                                    <p:set>
                                      <p:cBhvr>
                                        <p:cTn id="14" dur="1" fill="hold">
                                          <p:stCondLst>
                                            <p:cond delay="0"/>
                                          </p:stCondLst>
                                        </p:cTn>
                                        <p:tgtEl>
                                          <p:spTgt spid="266248"/>
                                        </p:tgtEl>
                                        <p:attrNameLst>
                                          <p:attrName>style.visibility</p:attrName>
                                        </p:attrNameLst>
                                      </p:cBhvr>
                                      <p:to>
                                        <p:strVal val="visible"/>
                                      </p:to>
                                    </p:set>
                                    <p:animEffect transition="in" filter="strips(upRight)">
                                      <p:cBhvr>
                                        <p:cTn id="15" dur="500"/>
                                        <p:tgtEl>
                                          <p:spTgt spid="266248"/>
                                        </p:tgtEl>
                                      </p:cBhvr>
                                    </p:animEffect>
                                  </p:childTnLst>
                                </p:cTn>
                              </p:par>
                            </p:childTnLst>
                          </p:cTn>
                        </p:par>
                        <p:par>
                          <p:cTn id="16" fill="hold">
                            <p:stCondLst>
                              <p:cond delay="500"/>
                            </p:stCondLst>
                            <p:childTnLst>
                              <p:par>
                                <p:cTn id="17" presetID="18" presetClass="entr" presetSubtype="6" fill="hold" grpId="0" nodeType="afterEffect">
                                  <p:stCondLst>
                                    <p:cond delay="0"/>
                                  </p:stCondLst>
                                  <p:childTnLst>
                                    <p:set>
                                      <p:cBhvr>
                                        <p:cTn id="18" dur="1" fill="hold">
                                          <p:stCondLst>
                                            <p:cond delay="0"/>
                                          </p:stCondLst>
                                        </p:cTn>
                                        <p:tgtEl>
                                          <p:spTgt spid="266255"/>
                                        </p:tgtEl>
                                        <p:attrNameLst>
                                          <p:attrName>style.visibility</p:attrName>
                                        </p:attrNameLst>
                                      </p:cBhvr>
                                      <p:to>
                                        <p:strVal val="visible"/>
                                      </p:to>
                                    </p:set>
                                    <p:animEffect transition="in" filter="strips(downRight)">
                                      <p:cBhvr>
                                        <p:cTn id="19" dur="500"/>
                                        <p:tgtEl>
                                          <p:spTgt spid="266255"/>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266248"/>
                                        </p:tgtEl>
                                        <p:attrNameLst>
                                          <p:attrName>style.visibility</p:attrName>
                                        </p:attrNameLst>
                                      </p:cBhvr>
                                      <p:to>
                                        <p:strVal val="hidden"/>
                                      </p:to>
                                    </p:set>
                                  </p:childTnLst>
                                </p:cTn>
                              </p:par>
                            </p:childTnLst>
                          </p:cTn>
                        </p:par>
                        <p:par>
                          <p:cTn id="24" fill="hold">
                            <p:stCondLst>
                              <p:cond delay="0"/>
                            </p:stCondLst>
                            <p:childTnLst>
                              <p:par>
                                <p:cTn id="25" presetID="18" presetClass="entr" presetSubtype="3" fill="hold" grpId="0" nodeType="afterEffect">
                                  <p:stCondLst>
                                    <p:cond delay="0"/>
                                  </p:stCondLst>
                                  <p:childTnLst>
                                    <p:set>
                                      <p:cBhvr>
                                        <p:cTn id="26" dur="1" fill="hold">
                                          <p:stCondLst>
                                            <p:cond delay="0"/>
                                          </p:stCondLst>
                                        </p:cTn>
                                        <p:tgtEl>
                                          <p:spTgt spid="266250"/>
                                        </p:tgtEl>
                                        <p:attrNameLst>
                                          <p:attrName>style.visibility</p:attrName>
                                        </p:attrNameLst>
                                      </p:cBhvr>
                                      <p:to>
                                        <p:strVal val="visible"/>
                                      </p:to>
                                    </p:set>
                                    <p:animEffect transition="in" filter="strips(upRight)">
                                      <p:cBhvr>
                                        <p:cTn id="27" dur="500"/>
                                        <p:tgtEl>
                                          <p:spTgt spid="266250"/>
                                        </p:tgtEl>
                                      </p:cBhvr>
                                    </p:animEffect>
                                  </p:childTnLst>
                                </p:cTn>
                              </p:par>
                            </p:childTnLst>
                          </p:cTn>
                        </p:par>
                        <p:par>
                          <p:cTn id="28" fill="hold">
                            <p:stCondLst>
                              <p:cond delay="500"/>
                            </p:stCondLst>
                            <p:childTnLst>
                              <p:par>
                                <p:cTn id="29" presetID="18" presetClass="entr" presetSubtype="6" fill="hold" grpId="0" nodeType="afterEffect">
                                  <p:stCondLst>
                                    <p:cond delay="0"/>
                                  </p:stCondLst>
                                  <p:childTnLst>
                                    <p:set>
                                      <p:cBhvr>
                                        <p:cTn id="30" dur="1" fill="hold">
                                          <p:stCondLst>
                                            <p:cond delay="0"/>
                                          </p:stCondLst>
                                        </p:cTn>
                                        <p:tgtEl>
                                          <p:spTgt spid="266256"/>
                                        </p:tgtEl>
                                        <p:attrNameLst>
                                          <p:attrName>style.visibility</p:attrName>
                                        </p:attrNameLst>
                                      </p:cBhvr>
                                      <p:to>
                                        <p:strVal val="visible"/>
                                      </p:to>
                                    </p:set>
                                    <p:animEffect transition="in" filter="strips(downRight)">
                                      <p:cBhvr>
                                        <p:cTn id="31" dur="500"/>
                                        <p:tgtEl>
                                          <p:spTgt spid="2662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8" grpId="0" animBg="1"/>
      <p:bldP spid="266248" grpId="1" animBg="1"/>
      <p:bldP spid="266250" grpId="0" animBg="1"/>
      <p:bldP spid="266254" grpId="0" animBg="1"/>
      <p:bldP spid="266255" grpId="0"/>
      <p:bldP spid="26625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7269" name="Picture 5" descr="Monitor-04"/>
          <p:cNvPicPr>
            <a:picLocks noChangeAspect="1" noChangeArrowheads="1" noCrop="1"/>
          </p:cNvPicPr>
          <p:nvPr/>
        </p:nvPicPr>
        <p:blipFill>
          <a:blip r:embed="rId2"/>
          <a:srcRect/>
          <a:stretch>
            <a:fillRect/>
          </a:stretch>
        </p:blipFill>
        <p:spPr bwMode="auto">
          <a:xfrm flipH="1">
            <a:off x="685800" y="1000125"/>
            <a:ext cx="1600200" cy="1285875"/>
          </a:xfrm>
          <a:prstGeom prst="rect">
            <a:avLst/>
          </a:prstGeom>
          <a:noFill/>
          <a:ln w="9525">
            <a:noFill/>
            <a:miter lim="800000"/>
            <a:headEnd/>
            <a:tailEnd/>
          </a:ln>
        </p:spPr>
      </p:pic>
      <p:sp>
        <p:nvSpPr>
          <p:cNvPr id="267271" name="Text Box 7"/>
          <p:cNvSpPr txBox="1">
            <a:spLocks noChangeArrowheads="1"/>
          </p:cNvSpPr>
          <p:nvPr/>
        </p:nvSpPr>
        <p:spPr bwMode="auto">
          <a:xfrm>
            <a:off x="1295400" y="2590800"/>
            <a:ext cx="7391400" cy="830263"/>
          </a:xfrm>
          <a:prstGeom prst="rect">
            <a:avLst/>
          </a:prstGeom>
          <a:noFill/>
          <a:ln w="9525">
            <a:noFill/>
            <a:miter lim="800000"/>
            <a:headEnd/>
            <a:tailEnd/>
          </a:ln>
        </p:spPr>
        <p:txBody>
          <a:bodyPr>
            <a:spAutoFit/>
          </a:bodyPr>
          <a:lstStyle/>
          <a:p>
            <a:pPr marL="1257300" indent="-1257300"/>
            <a:r>
              <a:rPr lang="en-US" sz="2400">
                <a:solidFill>
                  <a:srgbClr val="0000FF"/>
                </a:solidFill>
              </a:rPr>
              <a:t>B</a:t>
            </a:r>
            <a:r>
              <a:rPr lang="vi-VN" sz="2400">
                <a:solidFill>
                  <a:srgbClr val="0000FF"/>
                </a:solidFill>
              </a:rPr>
              <a:t>ư</a:t>
            </a:r>
            <a:r>
              <a:rPr lang="en-US" sz="2400">
                <a:solidFill>
                  <a:srgbClr val="0000FF"/>
                </a:solidFill>
              </a:rPr>
              <a:t>ớc 1:</a:t>
            </a:r>
            <a:r>
              <a:rPr lang="en-US" sz="2400"/>
              <a:t> So sánh a và b. Nếu a&gt;b, cho kết quả  a  lớn h</a:t>
            </a:r>
            <a:r>
              <a:rPr lang="vi-VN" sz="2400"/>
              <a:t>ơ</a:t>
            </a:r>
            <a:r>
              <a:rPr lang="en-US" sz="2400"/>
              <a:t>n b và </a:t>
            </a:r>
            <a:r>
              <a:rPr lang="en-US" sz="2400" i="1">
                <a:solidFill>
                  <a:srgbClr val="FF3300"/>
                </a:solidFill>
              </a:rPr>
              <a:t>chuyển </a:t>
            </a:r>
            <a:r>
              <a:rPr lang="vi-VN" sz="2400" i="1">
                <a:solidFill>
                  <a:srgbClr val="FF3300"/>
                </a:solidFill>
              </a:rPr>
              <a:t>đ</a:t>
            </a:r>
            <a:r>
              <a:rPr lang="en-US" sz="2400" i="1">
                <a:solidFill>
                  <a:srgbClr val="FF3300"/>
                </a:solidFill>
              </a:rPr>
              <a:t>ến b</a:t>
            </a:r>
            <a:r>
              <a:rPr lang="vi-VN" sz="2400" i="1">
                <a:solidFill>
                  <a:srgbClr val="FF3300"/>
                </a:solidFill>
              </a:rPr>
              <a:t>ư</a:t>
            </a:r>
            <a:r>
              <a:rPr lang="en-US" sz="2400" i="1">
                <a:solidFill>
                  <a:srgbClr val="FF3300"/>
                </a:solidFill>
              </a:rPr>
              <a:t>ớc 3</a:t>
            </a:r>
          </a:p>
        </p:txBody>
      </p:sp>
      <p:sp>
        <p:nvSpPr>
          <p:cNvPr id="267272" name="Text Box 8"/>
          <p:cNvSpPr txBox="1">
            <a:spLocks noChangeArrowheads="1"/>
          </p:cNvSpPr>
          <p:nvPr/>
        </p:nvSpPr>
        <p:spPr bwMode="auto">
          <a:xfrm>
            <a:off x="1371600" y="3733800"/>
            <a:ext cx="7848600" cy="830263"/>
          </a:xfrm>
          <a:prstGeom prst="rect">
            <a:avLst/>
          </a:prstGeom>
          <a:noFill/>
          <a:ln w="9525">
            <a:noFill/>
            <a:miter lim="800000"/>
            <a:headEnd/>
            <a:tailEnd/>
          </a:ln>
        </p:spPr>
        <p:txBody>
          <a:bodyPr>
            <a:spAutoFit/>
          </a:bodyPr>
          <a:lstStyle/>
          <a:p>
            <a:pPr marL="1257300" indent="-1257300"/>
            <a:r>
              <a:rPr lang="en-US" sz="2400">
                <a:solidFill>
                  <a:srgbClr val="0000FF"/>
                </a:solidFill>
              </a:rPr>
              <a:t>B</a:t>
            </a:r>
            <a:r>
              <a:rPr lang="vi-VN" sz="2400">
                <a:solidFill>
                  <a:srgbClr val="0000FF"/>
                </a:solidFill>
              </a:rPr>
              <a:t>ư</a:t>
            </a:r>
            <a:r>
              <a:rPr lang="en-US" sz="2400">
                <a:solidFill>
                  <a:srgbClr val="0000FF"/>
                </a:solidFill>
              </a:rPr>
              <a:t>ớc 2</a:t>
            </a:r>
            <a:r>
              <a:rPr lang="en-US" sz="2400"/>
              <a:t>: Nếu a&lt;b, cho kết quả a nhỏ h</a:t>
            </a:r>
            <a:r>
              <a:rPr lang="vi-VN" sz="2400"/>
              <a:t>ơ</a:t>
            </a:r>
            <a:r>
              <a:rPr lang="en-US" sz="2400"/>
              <a:t>n b; ng</a:t>
            </a:r>
            <a:r>
              <a:rPr lang="vi-VN" sz="2400"/>
              <a:t>ư</a:t>
            </a:r>
            <a:r>
              <a:rPr lang="en-US" sz="2400"/>
              <a:t>ợc lại, cho kết quả a = b</a:t>
            </a:r>
          </a:p>
        </p:txBody>
      </p:sp>
      <p:sp>
        <p:nvSpPr>
          <p:cNvPr id="267273" name="Text Box 9"/>
          <p:cNvSpPr txBox="1">
            <a:spLocks noChangeArrowheads="1"/>
          </p:cNvSpPr>
          <p:nvPr/>
        </p:nvSpPr>
        <p:spPr bwMode="auto">
          <a:xfrm>
            <a:off x="1384300" y="4876800"/>
            <a:ext cx="7696200" cy="457200"/>
          </a:xfrm>
          <a:prstGeom prst="rect">
            <a:avLst/>
          </a:prstGeom>
          <a:noFill/>
          <a:ln w="9525">
            <a:noFill/>
            <a:miter lim="800000"/>
            <a:headEnd/>
            <a:tailEnd/>
          </a:ln>
        </p:spPr>
        <p:txBody>
          <a:bodyPr>
            <a:spAutoFit/>
          </a:bodyPr>
          <a:lstStyle/>
          <a:p>
            <a:r>
              <a:rPr lang="en-US" sz="2400">
                <a:solidFill>
                  <a:srgbClr val="0000FF"/>
                </a:solidFill>
              </a:rPr>
              <a:t>B</a:t>
            </a:r>
            <a:r>
              <a:rPr lang="vi-VN" sz="2400">
                <a:solidFill>
                  <a:srgbClr val="0000FF"/>
                </a:solidFill>
              </a:rPr>
              <a:t>ư</a:t>
            </a:r>
            <a:r>
              <a:rPr lang="en-US" sz="2400">
                <a:solidFill>
                  <a:srgbClr val="0000FF"/>
                </a:solidFill>
              </a:rPr>
              <a:t>ớc 3:</a:t>
            </a:r>
            <a:r>
              <a:rPr lang="en-US" sz="2400"/>
              <a:t> Kết thúc thuật toán</a:t>
            </a:r>
          </a:p>
        </p:txBody>
      </p:sp>
      <p:pic>
        <p:nvPicPr>
          <p:cNvPr id="26630" name="Picture 11"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26631" name="Picture 12"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26632" name="Rectangle 13"/>
          <p:cNvSpPr>
            <a:spLocks noChangeArrowheads="1"/>
          </p:cNvSpPr>
          <p:nvPr/>
        </p:nvSpPr>
        <p:spPr bwMode="auto">
          <a:xfrm>
            <a:off x="2819400" y="1187450"/>
            <a:ext cx="4876800" cy="488950"/>
          </a:xfrm>
          <a:prstGeom prst="rect">
            <a:avLst/>
          </a:prstGeom>
          <a:noFill/>
          <a:ln w="9525">
            <a:noFill/>
            <a:miter lim="800000"/>
            <a:headEnd/>
            <a:tailEnd/>
          </a:ln>
        </p:spPr>
        <p:txBody>
          <a:bodyPr>
            <a:spAutoFit/>
          </a:bodyPr>
          <a:lstStyle/>
          <a:p>
            <a:pPr eaLnBrk="0" hangingPunct="0"/>
            <a:r>
              <a:rPr lang="en-US" sz="2600" b="0">
                <a:solidFill>
                  <a:srgbClr val="FF3300"/>
                </a:solidFill>
              </a:rPr>
              <a:t>Thuật toán so sánh 2 số thực</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267269"/>
                                        </p:tgtEl>
                                        <p:attrNameLst>
                                          <p:attrName>style.visibility</p:attrName>
                                        </p:attrNameLst>
                                      </p:cBhvr>
                                      <p:to>
                                        <p:strVal val="visible"/>
                                      </p:to>
                                    </p:set>
                                    <p:animEffect transition="in" filter="wipe(down)">
                                      <p:cBhvr>
                                        <p:cTn id="7" dur="580">
                                          <p:stCondLst>
                                            <p:cond delay="0"/>
                                          </p:stCondLst>
                                        </p:cTn>
                                        <p:tgtEl>
                                          <p:spTgt spid="267269"/>
                                        </p:tgtEl>
                                      </p:cBhvr>
                                    </p:animEffect>
                                    <p:anim calcmode="lin" valueType="num">
                                      <p:cBhvr>
                                        <p:cTn id="8" dur="1822" tmFilter="0,0; 0.14,0.36; 0.43,0.73; 0.71,0.91; 1.0,1.0">
                                          <p:stCondLst>
                                            <p:cond delay="0"/>
                                          </p:stCondLst>
                                        </p:cTn>
                                        <p:tgtEl>
                                          <p:spTgt spid="26726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6726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6726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6726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67269"/>
                                        </p:tgtEl>
                                        <p:attrNameLst>
                                          <p:attrName>ppt_y</p:attrName>
                                        </p:attrNameLst>
                                      </p:cBhvr>
                                      <p:tavLst>
                                        <p:tav tm="0" fmla="#ppt_y-sin(pi*$)/81">
                                          <p:val>
                                            <p:fltVal val="0"/>
                                          </p:val>
                                        </p:tav>
                                        <p:tav tm="100000">
                                          <p:val>
                                            <p:fltVal val="1"/>
                                          </p:val>
                                        </p:tav>
                                      </p:tavLst>
                                    </p:anim>
                                    <p:animScale>
                                      <p:cBhvr>
                                        <p:cTn id="13" dur="26">
                                          <p:stCondLst>
                                            <p:cond delay="650"/>
                                          </p:stCondLst>
                                        </p:cTn>
                                        <p:tgtEl>
                                          <p:spTgt spid="267269"/>
                                        </p:tgtEl>
                                      </p:cBhvr>
                                      <p:to x="100000" y="60000"/>
                                    </p:animScale>
                                    <p:animScale>
                                      <p:cBhvr>
                                        <p:cTn id="14" dur="166" decel="50000">
                                          <p:stCondLst>
                                            <p:cond delay="676"/>
                                          </p:stCondLst>
                                        </p:cTn>
                                        <p:tgtEl>
                                          <p:spTgt spid="267269"/>
                                        </p:tgtEl>
                                      </p:cBhvr>
                                      <p:to x="100000" y="100000"/>
                                    </p:animScale>
                                    <p:animScale>
                                      <p:cBhvr>
                                        <p:cTn id="15" dur="26">
                                          <p:stCondLst>
                                            <p:cond delay="1312"/>
                                          </p:stCondLst>
                                        </p:cTn>
                                        <p:tgtEl>
                                          <p:spTgt spid="267269"/>
                                        </p:tgtEl>
                                      </p:cBhvr>
                                      <p:to x="100000" y="80000"/>
                                    </p:animScale>
                                    <p:animScale>
                                      <p:cBhvr>
                                        <p:cTn id="16" dur="166" decel="50000">
                                          <p:stCondLst>
                                            <p:cond delay="1338"/>
                                          </p:stCondLst>
                                        </p:cTn>
                                        <p:tgtEl>
                                          <p:spTgt spid="267269"/>
                                        </p:tgtEl>
                                      </p:cBhvr>
                                      <p:to x="100000" y="100000"/>
                                    </p:animScale>
                                    <p:animScale>
                                      <p:cBhvr>
                                        <p:cTn id="17" dur="26">
                                          <p:stCondLst>
                                            <p:cond delay="1642"/>
                                          </p:stCondLst>
                                        </p:cTn>
                                        <p:tgtEl>
                                          <p:spTgt spid="267269"/>
                                        </p:tgtEl>
                                      </p:cBhvr>
                                      <p:to x="100000" y="90000"/>
                                    </p:animScale>
                                    <p:animScale>
                                      <p:cBhvr>
                                        <p:cTn id="18" dur="166" decel="50000">
                                          <p:stCondLst>
                                            <p:cond delay="1668"/>
                                          </p:stCondLst>
                                        </p:cTn>
                                        <p:tgtEl>
                                          <p:spTgt spid="267269"/>
                                        </p:tgtEl>
                                      </p:cBhvr>
                                      <p:to x="100000" y="100000"/>
                                    </p:animScale>
                                    <p:animScale>
                                      <p:cBhvr>
                                        <p:cTn id="19" dur="26">
                                          <p:stCondLst>
                                            <p:cond delay="1808"/>
                                          </p:stCondLst>
                                        </p:cTn>
                                        <p:tgtEl>
                                          <p:spTgt spid="267269"/>
                                        </p:tgtEl>
                                      </p:cBhvr>
                                      <p:to x="100000" y="95000"/>
                                    </p:animScale>
                                    <p:animScale>
                                      <p:cBhvr>
                                        <p:cTn id="20" dur="166" decel="50000">
                                          <p:stCondLst>
                                            <p:cond delay="1834"/>
                                          </p:stCondLst>
                                        </p:cTn>
                                        <p:tgtEl>
                                          <p:spTgt spid="26726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267271"/>
                                        </p:tgtEl>
                                        <p:attrNameLst>
                                          <p:attrName>style.visibility</p:attrName>
                                        </p:attrNameLst>
                                      </p:cBhvr>
                                      <p:to>
                                        <p:strVal val="visible"/>
                                      </p:to>
                                    </p:set>
                                    <p:anim calcmode="lin" valueType="num">
                                      <p:cBhvr>
                                        <p:cTn id="25" dur="1000" fill="hold"/>
                                        <p:tgtEl>
                                          <p:spTgt spid="267271"/>
                                        </p:tgtEl>
                                        <p:attrNameLst>
                                          <p:attrName>ppt_w</p:attrName>
                                        </p:attrNameLst>
                                      </p:cBhvr>
                                      <p:tavLst>
                                        <p:tav tm="0">
                                          <p:val>
                                            <p:strVal val="#ppt_w*2.5"/>
                                          </p:val>
                                        </p:tav>
                                        <p:tav tm="100000">
                                          <p:val>
                                            <p:strVal val="#ppt_w"/>
                                          </p:val>
                                        </p:tav>
                                      </p:tavLst>
                                    </p:anim>
                                    <p:anim calcmode="lin" valueType="num">
                                      <p:cBhvr>
                                        <p:cTn id="26" dur="1000" fill="hold"/>
                                        <p:tgtEl>
                                          <p:spTgt spid="267271"/>
                                        </p:tgtEl>
                                        <p:attrNameLst>
                                          <p:attrName>ppt_h</p:attrName>
                                        </p:attrNameLst>
                                      </p:cBhvr>
                                      <p:tavLst>
                                        <p:tav tm="0">
                                          <p:val>
                                            <p:strVal val="#ppt_h*0.01"/>
                                          </p:val>
                                        </p:tav>
                                        <p:tav tm="100000">
                                          <p:val>
                                            <p:strVal val="#ppt_h"/>
                                          </p:val>
                                        </p:tav>
                                      </p:tavLst>
                                    </p:anim>
                                    <p:anim calcmode="lin" valueType="num">
                                      <p:cBhvr>
                                        <p:cTn id="27" dur="1000" fill="hold"/>
                                        <p:tgtEl>
                                          <p:spTgt spid="267271"/>
                                        </p:tgtEl>
                                        <p:attrNameLst>
                                          <p:attrName>ppt_x</p:attrName>
                                        </p:attrNameLst>
                                      </p:cBhvr>
                                      <p:tavLst>
                                        <p:tav tm="0">
                                          <p:val>
                                            <p:strVal val="#ppt_x"/>
                                          </p:val>
                                        </p:tav>
                                        <p:tav tm="100000">
                                          <p:val>
                                            <p:strVal val="#ppt_x"/>
                                          </p:val>
                                        </p:tav>
                                      </p:tavLst>
                                    </p:anim>
                                    <p:anim calcmode="lin" valueType="num">
                                      <p:cBhvr>
                                        <p:cTn id="28" dur="1000" fill="hold"/>
                                        <p:tgtEl>
                                          <p:spTgt spid="267271"/>
                                        </p:tgtEl>
                                        <p:attrNameLst>
                                          <p:attrName>ppt_y</p:attrName>
                                        </p:attrNameLst>
                                      </p:cBhvr>
                                      <p:tavLst>
                                        <p:tav tm="0">
                                          <p:val>
                                            <p:strVal val="#ppt_h+1"/>
                                          </p:val>
                                        </p:tav>
                                        <p:tav tm="100000">
                                          <p:val>
                                            <p:strVal val="#ppt_y"/>
                                          </p:val>
                                        </p:tav>
                                      </p:tavLst>
                                    </p:anim>
                                    <p:animEffect transition="in" filter="fade">
                                      <p:cBhvr>
                                        <p:cTn id="29" dur="1000"/>
                                        <p:tgtEl>
                                          <p:spTgt spid="267271"/>
                                        </p:tgtEl>
                                      </p:cBhvr>
                                    </p:animEffect>
                                  </p:childTnLst>
                                </p:cTn>
                              </p:par>
                            </p:childTnLst>
                          </p:cTn>
                        </p:par>
                      </p:childTnLst>
                    </p:cTn>
                  </p:par>
                  <p:par>
                    <p:cTn id="30" fill="hold">
                      <p:stCondLst>
                        <p:cond delay="indefinite"/>
                      </p:stCondLst>
                      <p:childTnLst>
                        <p:par>
                          <p:cTn id="31" fill="hold">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267272"/>
                                        </p:tgtEl>
                                        <p:attrNameLst>
                                          <p:attrName>style.visibility</p:attrName>
                                        </p:attrNameLst>
                                      </p:cBhvr>
                                      <p:to>
                                        <p:strVal val="visible"/>
                                      </p:to>
                                    </p:set>
                                    <p:anim calcmode="lin" valueType="num">
                                      <p:cBhvr>
                                        <p:cTn id="34" dur="1000" fill="hold"/>
                                        <p:tgtEl>
                                          <p:spTgt spid="267272"/>
                                        </p:tgtEl>
                                        <p:attrNameLst>
                                          <p:attrName>ppt_w</p:attrName>
                                        </p:attrNameLst>
                                      </p:cBhvr>
                                      <p:tavLst>
                                        <p:tav tm="0">
                                          <p:val>
                                            <p:strVal val="#ppt_w*2.5"/>
                                          </p:val>
                                        </p:tav>
                                        <p:tav tm="100000">
                                          <p:val>
                                            <p:strVal val="#ppt_w"/>
                                          </p:val>
                                        </p:tav>
                                      </p:tavLst>
                                    </p:anim>
                                    <p:anim calcmode="lin" valueType="num">
                                      <p:cBhvr>
                                        <p:cTn id="35" dur="1000" fill="hold"/>
                                        <p:tgtEl>
                                          <p:spTgt spid="267272"/>
                                        </p:tgtEl>
                                        <p:attrNameLst>
                                          <p:attrName>ppt_h</p:attrName>
                                        </p:attrNameLst>
                                      </p:cBhvr>
                                      <p:tavLst>
                                        <p:tav tm="0">
                                          <p:val>
                                            <p:strVal val="#ppt_h*0.01"/>
                                          </p:val>
                                        </p:tav>
                                        <p:tav tm="100000">
                                          <p:val>
                                            <p:strVal val="#ppt_h"/>
                                          </p:val>
                                        </p:tav>
                                      </p:tavLst>
                                    </p:anim>
                                    <p:anim calcmode="lin" valueType="num">
                                      <p:cBhvr>
                                        <p:cTn id="36" dur="1000" fill="hold"/>
                                        <p:tgtEl>
                                          <p:spTgt spid="267272"/>
                                        </p:tgtEl>
                                        <p:attrNameLst>
                                          <p:attrName>ppt_x</p:attrName>
                                        </p:attrNameLst>
                                      </p:cBhvr>
                                      <p:tavLst>
                                        <p:tav tm="0">
                                          <p:val>
                                            <p:strVal val="#ppt_x"/>
                                          </p:val>
                                        </p:tav>
                                        <p:tav tm="100000">
                                          <p:val>
                                            <p:strVal val="#ppt_x"/>
                                          </p:val>
                                        </p:tav>
                                      </p:tavLst>
                                    </p:anim>
                                    <p:anim calcmode="lin" valueType="num">
                                      <p:cBhvr>
                                        <p:cTn id="37" dur="1000" fill="hold"/>
                                        <p:tgtEl>
                                          <p:spTgt spid="267272"/>
                                        </p:tgtEl>
                                        <p:attrNameLst>
                                          <p:attrName>ppt_y</p:attrName>
                                        </p:attrNameLst>
                                      </p:cBhvr>
                                      <p:tavLst>
                                        <p:tav tm="0">
                                          <p:val>
                                            <p:strVal val="#ppt_h+1"/>
                                          </p:val>
                                        </p:tav>
                                        <p:tav tm="100000">
                                          <p:val>
                                            <p:strVal val="#ppt_y"/>
                                          </p:val>
                                        </p:tav>
                                      </p:tavLst>
                                    </p:anim>
                                    <p:animEffect transition="in" filter="fade">
                                      <p:cBhvr>
                                        <p:cTn id="38" dur="1000"/>
                                        <p:tgtEl>
                                          <p:spTgt spid="267272"/>
                                        </p:tgtEl>
                                      </p:cBhvr>
                                    </p:animEffect>
                                  </p:childTnLst>
                                </p:cTn>
                              </p:par>
                            </p:childTnLst>
                          </p:cTn>
                        </p:par>
                      </p:childTnLst>
                    </p:cTn>
                  </p:par>
                  <p:par>
                    <p:cTn id="39" fill="hold">
                      <p:stCondLst>
                        <p:cond delay="indefinite"/>
                      </p:stCondLst>
                      <p:childTnLst>
                        <p:par>
                          <p:cTn id="40" fill="hold">
                            <p:stCondLst>
                              <p:cond delay="0"/>
                            </p:stCondLst>
                            <p:childTnLst>
                              <p:par>
                                <p:cTn id="41" presetID="58" presetClass="entr" presetSubtype="0" accel="100000" fill="hold" grpId="0" nodeType="clickEffect">
                                  <p:stCondLst>
                                    <p:cond delay="0"/>
                                  </p:stCondLst>
                                  <p:childTnLst>
                                    <p:set>
                                      <p:cBhvr>
                                        <p:cTn id="42" dur="1" fill="hold">
                                          <p:stCondLst>
                                            <p:cond delay="0"/>
                                          </p:stCondLst>
                                        </p:cTn>
                                        <p:tgtEl>
                                          <p:spTgt spid="267273"/>
                                        </p:tgtEl>
                                        <p:attrNameLst>
                                          <p:attrName>style.visibility</p:attrName>
                                        </p:attrNameLst>
                                      </p:cBhvr>
                                      <p:to>
                                        <p:strVal val="visible"/>
                                      </p:to>
                                    </p:set>
                                    <p:anim calcmode="lin" valueType="num">
                                      <p:cBhvr>
                                        <p:cTn id="43" dur="1000" fill="hold"/>
                                        <p:tgtEl>
                                          <p:spTgt spid="267273"/>
                                        </p:tgtEl>
                                        <p:attrNameLst>
                                          <p:attrName>ppt_w</p:attrName>
                                        </p:attrNameLst>
                                      </p:cBhvr>
                                      <p:tavLst>
                                        <p:tav tm="0">
                                          <p:val>
                                            <p:strVal val="#ppt_w*2.5"/>
                                          </p:val>
                                        </p:tav>
                                        <p:tav tm="100000">
                                          <p:val>
                                            <p:strVal val="#ppt_w"/>
                                          </p:val>
                                        </p:tav>
                                      </p:tavLst>
                                    </p:anim>
                                    <p:anim calcmode="lin" valueType="num">
                                      <p:cBhvr>
                                        <p:cTn id="44" dur="1000" fill="hold"/>
                                        <p:tgtEl>
                                          <p:spTgt spid="267273"/>
                                        </p:tgtEl>
                                        <p:attrNameLst>
                                          <p:attrName>ppt_h</p:attrName>
                                        </p:attrNameLst>
                                      </p:cBhvr>
                                      <p:tavLst>
                                        <p:tav tm="0">
                                          <p:val>
                                            <p:strVal val="#ppt_h*0.01"/>
                                          </p:val>
                                        </p:tav>
                                        <p:tav tm="100000">
                                          <p:val>
                                            <p:strVal val="#ppt_h"/>
                                          </p:val>
                                        </p:tav>
                                      </p:tavLst>
                                    </p:anim>
                                    <p:anim calcmode="lin" valueType="num">
                                      <p:cBhvr>
                                        <p:cTn id="45" dur="1000" fill="hold"/>
                                        <p:tgtEl>
                                          <p:spTgt spid="267273"/>
                                        </p:tgtEl>
                                        <p:attrNameLst>
                                          <p:attrName>ppt_x</p:attrName>
                                        </p:attrNameLst>
                                      </p:cBhvr>
                                      <p:tavLst>
                                        <p:tav tm="0">
                                          <p:val>
                                            <p:strVal val="#ppt_x"/>
                                          </p:val>
                                        </p:tav>
                                        <p:tav tm="100000">
                                          <p:val>
                                            <p:strVal val="#ppt_x"/>
                                          </p:val>
                                        </p:tav>
                                      </p:tavLst>
                                    </p:anim>
                                    <p:anim calcmode="lin" valueType="num">
                                      <p:cBhvr>
                                        <p:cTn id="46" dur="1000" fill="hold"/>
                                        <p:tgtEl>
                                          <p:spTgt spid="267273"/>
                                        </p:tgtEl>
                                        <p:attrNameLst>
                                          <p:attrName>ppt_y</p:attrName>
                                        </p:attrNameLst>
                                      </p:cBhvr>
                                      <p:tavLst>
                                        <p:tav tm="0">
                                          <p:val>
                                            <p:strVal val="#ppt_h+1"/>
                                          </p:val>
                                        </p:tav>
                                        <p:tav tm="100000">
                                          <p:val>
                                            <p:strVal val="#ppt_y"/>
                                          </p:val>
                                        </p:tav>
                                      </p:tavLst>
                                    </p:anim>
                                    <p:animEffect transition="in" filter="fade">
                                      <p:cBhvr>
                                        <p:cTn id="47" dur="1000"/>
                                        <p:tgtEl>
                                          <p:spTgt spid="267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71" grpId="0"/>
      <p:bldP spid="267272" grpId="0"/>
      <p:bldP spid="26727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4"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pic>
        <p:nvPicPr>
          <p:cNvPr id="27651" name="Picture 5" descr="9"/>
          <p:cNvPicPr>
            <a:picLocks noChangeAspect="1" noChangeArrowheads="1"/>
          </p:cNvPicPr>
          <p:nvPr/>
        </p:nvPicPr>
        <p:blipFill>
          <a:blip r:embed="rId3"/>
          <a:srcRect/>
          <a:stretch>
            <a:fillRect/>
          </a:stretch>
        </p:blipFill>
        <p:spPr bwMode="auto">
          <a:xfrm>
            <a:off x="0" y="6477000"/>
            <a:ext cx="9144000" cy="381000"/>
          </a:xfrm>
          <a:prstGeom prst="rect">
            <a:avLst/>
          </a:prstGeom>
          <a:noFill/>
          <a:ln w="9525">
            <a:noFill/>
            <a:miter lim="800000"/>
            <a:headEnd/>
            <a:tailEnd/>
          </a:ln>
        </p:spPr>
      </p:pic>
      <p:sp>
        <p:nvSpPr>
          <p:cNvPr id="27652" name="Rectangle 6"/>
          <p:cNvSpPr>
            <a:spLocks noChangeArrowheads="1"/>
          </p:cNvSpPr>
          <p:nvPr/>
        </p:nvSpPr>
        <p:spPr bwMode="auto">
          <a:xfrm>
            <a:off x="152400" y="990600"/>
            <a:ext cx="8991600" cy="533400"/>
          </a:xfrm>
          <a:prstGeom prst="rect">
            <a:avLst/>
          </a:prstGeom>
          <a:noFill/>
          <a:ln w="9525">
            <a:noFill/>
            <a:miter lim="800000"/>
            <a:headEnd/>
            <a:tailEnd/>
          </a:ln>
        </p:spPr>
        <p:txBody>
          <a:bodyPr anchor="ctr"/>
          <a:lstStyle/>
          <a:p>
            <a:pPr algn="ctr"/>
            <a:r>
              <a:rPr lang="en-US" sz="2000">
                <a:solidFill>
                  <a:srgbClr val="0000FF"/>
                </a:solidFill>
              </a:rPr>
              <a:t>Ví dụ 5</a:t>
            </a:r>
            <a:r>
              <a:rPr lang="en-US" sz="2000"/>
              <a:t>: Tìm số lớn nhất trong dãy A các số a1, a2,..., an. </a:t>
            </a:r>
          </a:p>
        </p:txBody>
      </p:sp>
      <p:sp>
        <p:nvSpPr>
          <p:cNvPr id="272391" name="Rectangle 7"/>
          <p:cNvSpPr>
            <a:spLocks noChangeArrowheads="1"/>
          </p:cNvSpPr>
          <p:nvPr/>
        </p:nvSpPr>
        <p:spPr bwMode="auto">
          <a:xfrm>
            <a:off x="1371600" y="1981200"/>
            <a:ext cx="7315200" cy="2590800"/>
          </a:xfrm>
          <a:prstGeom prst="rect">
            <a:avLst/>
          </a:prstGeom>
          <a:noFill/>
          <a:ln w="9525">
            <a:noFill/>
            <a:miter lim="800000"/>
            <a:headEnd/>
            <a:tailEnd/>
          </a:ln>
        </p:spPr>
        <p:txBody>
          <a:bodyPr anchor="ctr"/>
          <a:lstStyle/>
          <a:p>
            <a:pPr>
              <a:lnSpc>
                <a:spcPct val="150000"/>
              </a:lnSpc>
              <a:spcBef>
                <a:spcPct val="70000"/>
              </a:spcBef>
            </a:pPr>
            <a:r>
              <a:rPr lang="en-US" sz="2000" b="0">
                <a:solidFill>
                  <a:srgbClr val="FF3300"/>
                </a:solidFill>
              </a:rPr>
              <a:t> INPUT:</a:t>
            </a:r>
            <a:r>
              <a:rPr lang="en-US" sz="2000" b="0"/>
              <a:t>       Số nguyên d</a:t>
            </a:r>
            <a:r>
              <a:rPr lang="vi-VN" sz="2000" b="0"/>
              <a:t>ươ</a:t>
            </a:r>
            <a:r>
              <a:rPr lang="en-US" sz="2000" b="0"/>
              <a:t>ng N và dãy N số  nguyên</a:t>
            </a:r>
            <a:br>
              <a:rPr lang="en-US" sz="2000" b="0"/>
            </a:br>
            <a:r>
              <a:rPr lang="en-US" sz="2000" b="0"/>
              <a:t>                  a</a:t>
            </a:r>
            <a:r>
              <a:rPr lang="en-US" sz="2000" b="0" baseline="-25000"/>
              <a:t>1</a:t>
            </a:r>
            <a:r>
              <a:rPr lang="en-US" sz="2000" b="0"/>
              <a:t>,a</a:t>
            </a:r>
            <a:r>
              <a:rPr lang="en-US" sz="2000" b="0" baseline="-25000"/>
              <a:t>2</a:t>
            </a:r>
            <a:r>
              <a:rPr lang="en-US" sz="2000" b="0"/>
              <a:t>,…a</a:t>
            </a:r>
            <a:r>
              <a:rPr lang="en-US" sz="2000" b="0" baseline="-25000"/>
              <a:t>N. </a:t>
            </a:r>
            <a:r>
              <a:rPr lang="en-US" sz="2000" b="0"/>
              <a:t>(a</a:t>
            </a:r>
            <a:r>
              <a:rPr lang="en-US" sz="2000" b="0" baseline="-25000"/>
              <a:t>i</a:t>
            </a:r>
            <a:r>
              <a:rPr lang="en-US" sz="2000" b="0"/>
              <a:t> với i: 1</a:t>
            </a:r>
            <a:r>
              <a:rPr lang="en-US" sz="2000" b="0">
                <a:sym typeface="Wingdings" pitchFamily="2" charset="2"/>
              </a:rPr>
              <a:t>n)</a:t>
            </a:r>
            <a:r>
              <a:rPr lang="en-US" sz="2000" b="0"/>
              <a:t>	</a:t>
            </a:r>
            <a:r>
              <a:rPr lang="en-US" sz="2000" b="0" baseline="-25000">
                <a:solidFill>
                  <a:srgbClr val="FF3300"/>
                </a:solidFill>
              </a:rPr>
              <a:t/>
            </a:r>
            <a:br>
              <a:rPr lang="en-US" sz="2000" b="0" baseline="-25000">
                <a:solidFill>
                  <a:srgbClr val="FF3300"/>
                </a:solidFill>
              </a:rPr>
            </a:br>
            <a:r>
              <a:rPr lang="en-US" sz="2000" b="0" baseline="-25000">
                <a:solidFill>
                  <a:srgbClr val="FF3300"/>
                </a:solidFill>
              </a:rPr>
              <a:t> </a:t>
            </a:r>
            <a:r>
              <a:rPr lang="en-US" sz="2000" b="0">
                <a:solidFill>
                  <a:srgbClr val="FF3300"/>
                </a:solidFill>
              </a:rPr>
              <a:t>OUTPUT:</a:t>
            </a:r>
            <a:r>
              <a:rPr lang="en-US" sz="2000" b="0"/>
              <a:t>   Số lớn nhất (Max) của dãy số.</a:t>
            </a:r>
            <a:br>
              <a:rPr lang="en-US" sz="2000" b="0"/>
            </a:br>
            <a:endParaRPr lang="en-US" sz="2000" b="0">
              <a:sym typeface="Wingdings" pitchFamily="2" charset="2"/>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72391"/>
                                        </p:tgtEl>
                                        <p:attrNameLst>
                                          <p:attrName>style.visibility</p:attrName>
                                        </p:attrNameLst>
                                      </p:cBhvr>
                                      <p:to>
                                        <p:strVal val="visible"/>
                                      </p:to>
                                    </p:set>
                                    <p:animEffect transition="in" filter="strips(downRight)">
                                      <p:cBhvr>
                                        <p:cTn id="7" dur="500"/>
                                        <p:tgtEl>
                                          <p:spTgt spid="2723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9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1" name="Rectangle 3">
            <a:hlinkClick r:id="rId2" action="ppaction://hlinksldjump"/>
          </p:cNvPr>
          <p:cNvSpPr>
            <a:spLocks noChangeArrowheads="1"/>
          </p:cNvSpPr>
          <p:nvPr/>
        </p:nvSpPr>
        <p:spPr bwMode="auto">
          <a:xfrm>
            <a:off x="685800" y="2362200"/>
            <a:ext cx="2133600" cy="2209800"/>
          </a:xfrm>
          <a:prstGeom prst="rect">
            <a:avLst/>
          </a:prstGeom>
          <a:gradFill rotWithShape="1">
            <a:gsLst>
              <a:gs pos="0">
                <a:schemeClr val="bg1"/>
              </a:gs>
              <a:gs pos="100000">
                <a:srgbClr val="FF66FF"/>
              </a:gs>
            </a:gsLst>
            <a:path path="shape">
              <a:fillToRect l="50000" t="50000" r="50000" b="50000"/>
            </a:path>
          </a:gradFill>
          <a:ln w="9525">
            <a:miter lim="800000"/>
            <a:headEnd/>
            <a:tailEnd/>
          </a:ln>
          <a:scene3d>
            <a:camera prst="legacyObliqueTopRight"/>
            <a:lightRig rig="legacyFlat4" dir="t"/>
          </a:scene3d>
          <a:sp3d extrusionH="1801800" prstMaterial="legacyMetal">
            <a:bevelT w="13500" h="13500" prst="angle"/>
            <a:bevelB w="13500" h="13500" prst="angle"/>
            <a:extrusionClr>
              <a:srgbClr val="FFCCFF"/>
            </a:extrusionClr>
          </a:sp3d>
        </p:spPr>
        <p:txBody>
          <a:bodyPr wrap="none" anchor="ctr">
            <a:flatTx/>
          </a:bodyPr>
          <a:lstStyle/>
          <a:p>
            <a:pPr algn="ctr"/>
            <a:r>
              <a:rPr lang="en-US" sz="4400" b="0">
                <a:solidFill>
                  <a:schemeClr val="bg1"/>
                </a:solidFill>
              </a:rPr>
              <a:t>3</a:t>
            </a:r>
          </a:p>
        </p:txBody>
      </p:sp>
      <p:pic>
        <p:nvPicPr>
          <p:cNvPr id="28675" name="Picture 9" descr="mot%20tro%20choi%20tre%20em"/>
          <p:cNvPicPr>
            <a:picLocks noChangeAspect="1" noChangeArrowheads="1"/>
          </p:cNvPicPr>
          <p:nvPr/>
        </p:nvPicPr>
        <p:blipFill>
          <a:blip r:embed="rId3"/>
          <a:srcRect/>
          <a:stretch>
            <a:fillRect/>
          </a:stretch>
        </p:blipFill>
        <p:spPr bwMode="auto">
          <a:xfrm>
            <a:off x="4495800" y="1447800"/>
            <a:ext cx="3962400" cy="3121025"/>
          </a:xfrm>
          <a:prstGeom prst="rect">
            <a:avLst/>
          </a:prstGeom>
          <a:noFill/>
          <a:ln w="9525">
            <a:noFill/>
            <a:miter lim="800000"/>
            <a:headEnd/>
            <a:tailEnd/>
          </a:ln>
        </p:spPr>
      </p:pic>
      <p:pic>
        <p:nvPicPr>
          <p:cNvPr id="28676" name="Picture 12" descr="9"/>
          <p:cNvPicPr>
            <a:picLocks noChangeAspect="1" noChangeArrowheads="1"/>
          </p:cNvPicPr>
          <p:nvPr/>
        </p:nvPicPr>
        <p:blipFill>
          <a:blip r:embed="rId4"/>
          <a:srcRect/>
          <a:stretch>
            <a:fillRect/>
          </a:stretch>
        </p:blipFill>
        <p:spPr bwMode="auto">
          <a:xfrm>
            <a:off x="0" y="0"/>
            <a:ext cx="9144000" cy="609600"/>
          </a:xfrm>
          <a:prstGeom prst="rect">
            <a:avLst/>
          </a:prstGeom>
          <a:noFill/>
          <a:ln w="9525">
            <a:noFill/>
            <a:miter lim="800000"/>
            <a:headEnd/>
            <a:tailEnd/>
          </a:ln>
        </p:spPr>
      </p:pic>
      <p:pic>
        <p:nvPicPr>
          <p:cNvPr id="28677" name="Picture 13" descr="9"/>
          <p:cNvPicPr>
            <a:picLocks noChangeAspect="1" noChangeArrowheads="1"/>
          </p:cNvPicPr>
          <p:nvPr/>
        </p:nvPicPr>
        <p:blipFill>
          <a:blip r:embed="rId5"/>
          <a:srcRect/>
          <a:stretch>
            <a:fillRect/>
          </a:stretch>
        </p:blipFill>
        <p:spPr bwMode="auto">
          <a:xfrm>
            <a:off x="0" y="6477000"/>
            <a:ext cx="9144000" cy="381000"/>
          </a:xfrm>
          <a:prstGeom prst="rect">
            <a:avLst/>
          </a:prstGeom>
          <a:noFill/>
          <a:ln w="9525">
            <a:noFill/>
            <a:miter lim="800000"/>
            <a:headEnd/>
            <a:tailEnd/>
          </a:ln>
        </p:spPr>
      </p:pic>
      <p:sp>
        <p:nvSpPr>
          <p:cNvPr id="28678" name="Text Box 14"/>
          <p:cNvSpPr txBox="1">
            <a:spLocks noChangeArrowheads="1"/>
          </p:cNvSpPr>
          <p:nvPr/>
        </p:nvSpPr>
        <p:spPr bwMode="auto">
          <a:xfrm>
            <a:off x="1524000" y="0"/>
            <a:ext cx="4648200" cy="457200"/>
          </a:xfrm>
          <a:prstGeom prst="rect">
            <a:avLst/>
          </a:prstGeom>
          <a:noFill/>
          <a:ln w="9525">
            <a:noFill/>
            <a:miter lim="800000"/>
            <a:headEnd/>
            <a:tailEnd/>
          </a:ln>
        </p:spPr>
        <p:txBody>
          <a:bodyPr>
            <a:spAutoFit/>
          </a:bodyPr>
          <a:lstStyle/>
          <a:p>
            <a:pPr eaLnBrk="0" hangingPunct="0">
              <a:spcBef>
                <a:spcPct val="50000"/>
              </a:spcBef>
            </a:pPr>
            <a:r>
              <a:rPr lang="en-US" sz="2400" b="0">
                <a:solidFill>
                  <a:srgbClr val="FF3300"/>
                </a:solidFill>
              </a:rPr>
              <a:t> Thuật toán tìm max</a:t>
            </a:r>
          </a:p>
        </p:txBody>
      </p:sp>
      <p:sp>
        <p:nvSpPr>
          <p:cNvPr id="252944" name="Rectangle 16"/>
          <p:cNvSpPr>
            <a:spLocks noChangeArrowheads="1"/>
          </p:cNvSpPr>
          <p:nvPr/>
        </p:nvSpPr>
        <p:spPr bwMode="auto">
          <a:xfrm>
            <a:off x="609600" y="5257800"/>
            <a:ext cx="7848600" cy="1143000"/>
          </a:xfrm>
          <a:prstGeom prst="rect">
            <a:avLst/>
          </a:prstGeom>
          <a:noFill/>
          <a:ln w="9525">
            <a:noFill/>
            <a:miter lim="800000"/>
            <a:headEnd/>
            <a:tailEnd/>
          </a:ln>
        </p:spPr>
        <p:txBody>
          <a:bodyPr anchor="ctr"/>
          <a:lstStyle/>
          <a:p>
            <a:pPr algn="just"/>
            <a:r>
              <a:rPr lang="en-US" sz="2400" i="1">
                <a:sym typeface="Wingdings" pitchFamily="2" charset="2"/>
              </a:rPr>
              <a:t>Ng</a:t>
            </a:r>
            <a:r>
              <a:rPr lang="vi-VN" sz="2400" i="1">
                <a:sym typeface="Wingdings" pitchFamily="2" charset="2"/>
              </a:rPr>
              <a:t>ư</a:t>
            </a:r>
            <a:r>
              <a:rPr lang="en-US" sz="2400" i="1">
                <a:sym typeface="Wingdings" pitchFamily="2" charset="2"/>
              </a:rPr>
              <a:t>ời ta </a:t>
            </a:r>
            <a:r>
              <a:rPr lang="vi-VN" sz="2400" i="1">
                <a:sym typeface="Wingdings" pitchFamily="2" charset="2"/>
              </a:rPr>
              <a:t>đ</a:t>
            </a:r>
            <a:r>
              <a:rPr lang="en-US" sz="2400" i="1">
                <a:sym typeface="Wingdings" pitchFamily="2" charset="2"/>
              </a:rPr>
              <a:t>ặt 5 quả bóng có kích th</a:t>
            </a:r>
            <a:r>
              <a:rPr lang="vi-VN" sz="2400" i="1">
                <a:sym typeface="Wingdings" pitchFamily="2" charset="2"/>
              </a:rPr>
              <a:t>ư</a:t>
            </a:r>
            <a:r>
              <a:rPr lang="en-US" sz="2400" i="1">
                <a:sym typeface="Wingdings" pitchFamily="2" charset="2"/>
              </a:rPr>
              <a:t>ớc khác nhau trong hộp </a:t>
            </a:r>
            <a:r>
              <a:rPr lang="vi-VN" sz="2400" i="1">
                <a:sym typeface="Wingdings" pitchFamily="2" charset="2"/>
              </a:rPr>
              <a:t>đ</a:t>
            </a:r>
            <a:r>
              <a:rPr lang="en-US" sz="2400" i="1">
                <a:sym typeface="Wingdings" pitchFamily="2" charset="2"/>
              </a:rPr>
              <a:t>ã </a:t>
            </a:r>
            <a:r>
              <a:rPr lang="vi-VN" sz="2400" i="1">
                <a:sym typeface="Wingdings" pitchFamily="2" charset="2"/>
              </a:rPr>
              <a:t>đư</a:t>
            </a:r>
            <a:r>
              <a:rPr lang="en-US" sz="2400" i="1">
                <a:sym typeface="Wingdings" pitchFamily="2" charset="2"/>
              </a:rPr>
              <a:t>ợc </a:t>
            </a:r>
            <a:r>
              <a:rPr lang="vi-VN" sz="2400" i="1">
                <a:sym typeface="Wingdings" pitchFamily="2" charset="2"/>
              </a:rPr>
              <a:t>đ</a:t>
            </a:r>
            <a:r>
              <a:rPr lang="en-US" sz="2400" i="1">
                <a:sym typeface="Wingdings" pitchFamily="2" charset="2"/>
              </a:rPr>
              <a:t>ậy nắp nh</a:t>
            </a:r>
            <a:r>
              <a:rPr lang="vi-VN" sz="2400" i="1">
                <a:sym typeface="Wingdings" pitchFamily="2" charset="2"/>
              </a:rPr>
              <a:t>ư</a:t>
            </a:r>
            <a:r>
              <a:rPr lang="en-US" sz="2400" i="1">
                <a:sym typeface="Wingdings" pitchFamily="2" charset="2"/>
              </a:rPr>
              <a:t> hình bên.Chỉ dùng tay hãy tìm ra quả bóng có kích th</a:t>
            </a:r>
            <a:r>
              <a:rPr lang="vi-VN" sz="2400" i="1">
                <a:sym typeface="Wingdings" pitchFamily="2" charset="2"/>
              </a:rPr>
              <a:t>ư</a:t>
            </a:r>
            <a:r>
              <a:rPr lang="en-US" sz="2400" i="1">
                <a:sym typeface="Wingdings" pitchFamily="2" charset="2"/>
              </a:rPr>
              <a:t>ớc lớn nhất .</a:t>
            </a:r>
            <a:endParaRPr lang="en-US" sz="2400" i="1" u="sng"/>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52931"/>
                                        </p:tgtEl>
                                        <p:attrNameLst>
                                          <p:attrName>style.visibility</p:attrName>
                                        </p:attrNameLst>
                                      </p:cBhvr>
                                      <p:to>
                                        <p:strVal val="visible"/>
                                      </p:to>
                                    </p:set>
                                    <p:anim calcmode="lin" valueType="num">
                                      <p:cBhvr>
                                        <p:cTn id="7" dur="500" fill="hold"/>
                                        <p:tgtEl>
                                          <p:spTgt spid="252931"/>
                                        </p:tgtEl>
                                        <p:attrNameLst>
                                          <p:attrName>ppt_w</p:attrName>
                                        </p:attrNameLst>
                                      </p:cBhvr>
                                      <p:tavLst>
                                        <p:tav tm="0">
                                          <p:val>
                                            <p:fltVal val="0"/>
                                          </p:val>
                                        </p:tav>
                                        <p:tav tm="100000">
                                          <p:val>
                                            <p:strVal val="#ppt_w"/>
                                          </p:val>
                                        </p:tav>
                                      </p:tavLst>
                                    </p:anim>
                                    <p:anim calcmode="lin" valueType="num">
                                      <p:cBhvr>
                                        <p:cTn id="8" dur="500" fill="hold"/>
                                        <p:tgtEl>
                                          <p:spTgt spid="252931"/>
                                        </p:tgtEl>
                                        <p:attrNameLst>
                                          <p:attrName>ppt_h</p:attrName>
                                        </p:attrNameLst>
                                      </p:cBhvr>
                                      <p:tavLst>
                                        <p:tav tm="0">
                                          <p:val>
                                            <p:fltVal val="0"/>
                                          </p:val>
                                        </p:tav>
                                        <p:tav tm="100000">
                                          <p:val>
                                            <p:strVal val="#ppt_h"/>
                                          </p:val>
                                        </p:tav>
                                      </p:tavLst>
                                    </p:anim>
                                    <p:animEffect transition="in" filter="fade">
                                      <p:cBhvr>
                                        <p:cTn id="9" dur="500"/>
                                        <p:tgtEl>
                                          <p:spTgt spid="252931"/>
                                        </p:tgtEl>
                                      </p:cBhvr>
                                    </p:animEffect>
                                  </p:childTnLst>
                                </p:cTn>
                              </p:par>
                            </p:childTnLst>
                          </p:cTn>
                        </p:par>
                        <p:par>
                          <p:cTn id="10" fill="hold">
                            <p:stCondLst>
                              <p:cond delay="500"/>
                            </p:stCondLst>
                            <p:childTnLst>
                              <p:par>
                                <p:cTn id="11" presetID="23" presetClass="entr" presetSubtype="16" fill="hold" grpId="0" nodeType="afterEffect">
                                  <p:stCondLst>
                                    <p:cond delay="0"/>
                                  </p:stCondLst>
                                  <p:childTnLst>
                                    <p:set>
                                      <p:cBhvr>
                                        <p:cTn id="12" dur="1" fill="hold">
                                          <p:stCondLst>
                                            <p:cond delay="0"/>
                                          </p:stCondLst>
                                        </p:cTn>
                                        <p:tgtEl>
                                          <p:spTgt spid="252944"/>
                                        </p:tgtEl>
                                        <p:attrNameLst>
                                          <p:attrName>style.visibility</p:attrName>
                                        </p:attrNameLst>
                                      </p:cBhvr>
                                      <p:to>
                                        <p:strVal val="visible"/>
                                      </p:to>
                                    </p:set>
                                    <p:anim calcmode="lin" valueType="num">
                                      <p:cBhvr>
                                        <p:cTn id="13" dur="500" fill="hold"/>
                                        <p:tgtEl>
                                          <p:spTgt spid="252944"/>
                                        </p:tgtEl>
                                        <p:attrNameLst>
                                          <p:attrName>ppt_w</p:attrName>
                                        </p:attrNameLst>
                                      </p:cBhvr>
                                      <p:tavLst>
                                        <p:tav tm="0">
                                          <p:val>
                                            <p:fltVal val="0"/>
                                          </p:val>
                                        </p:tav>
                                        <p:tav tm="100000">
                                          <p:val>
                                            <p:strVal val="#ppt_w"/>
                                          </p:val>
                                        </p:tav>
                                      </p:tavLst>
                                    </p:anim>
                                    <p:anim calcmode="lin" valueType="num">
                                      <p:cBhvr>
                                        <p:cTn id="14" dur="500" fill="hold"/>
                                        <p:tgtEl>
                                          <p:spTgt spid="25294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1" grpId="0" animBg="1"/>
      <p:bldP spid="25294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online_1"/>
          <p:cNvPicPr>
            <a:picLocks noChangeAspect="1" noChangeArrowheads="1"/>
          </p:cNvPicPr>
          <p:nvPr/>
        </p:nvPicPr>
        <p:blipFill>
          <a:blip r:embed="rId2"/>
          <a:srcRect/>
          <a:stretch>
            <a:fillRect/>
          </a:stretch>
        </p:blipFill>
        <p:spPr bwMode="auto">
          <a:xfrm>
            <a:off x="1981200" y="3962400"/>
            <a:ext cx="762000" cy="762000"/>
          </a:xfrm>
          <a:prstGeom prst="rect">
            <a:avLst/>
          </a:prstGeom>
          <a:noFill/>
          <a:ln w="9525">
            <a:noFill/>
            <a:miter lim="800000"/>
            <a:headEnd/>
            <a:tailEnd/>
          </a:ln>
        </p:spPr>
      </p:pic>
      <p:pic>
        <p:nvPicPr>
          <p:cNvPr id="29699" name="Picture 3" descr="online_1"/>
          <p:cNvPicPr>
            <a:picLocks noChangeAspect="1" noChangeArrowheads="1"/>
          </p:cNvPicPr>
          <p:nvPr/>
        </p:nvPicPr>
        <p:blipFill>
          <a:blip r:embed="rId2"/>
          <a:srcRect/>
          <a:stretch>
            <a:fillRect/>
          </a:stretch>
        </p:blipFill>
        <p:spPr bwMode="auto">
          <a:xfrm>
            <a:off x="685800" y="3886200"/>
            <a:ext cx="1066800" cy="1066800"/>
          </a:xfrm>
          <a:prstGeom prst="rect">
            <a:avLst/>
          </a:prstGeom>
          <a:noFill/>
          <a:ln w="9525">
            <a:noFill/>
            <a:miter lim="800000"/>
            <a:headEnd/>
            <a:tailEnd/>
          </a:ln>
        </p:spPr>
      </p:pic>
      <p:pic>
        <p:nvPicPr>
          <p:cNvPr id="29700" name="Picture 4" descr="online_1"/>
          <p:cNvPicPr>
            <a:picLocks noChangeAspect="1" noChangeArrowheads="1"/>
          </p:cNvPicPr>
          <p:nvPr/>
        </p:nvPicPr>
        <p:blipFill>
          <a:blip r:embed="rId2"/>
          <a:srcRect/>
          <a:stretch>
            <a:fillRect/>
          </a:stretch>
        </p:blipFill>
        <p:spPr bwMode="auto">
          <a:xfrm>
            <a:off x="7239000" y="3733800"/>
            <a:ext cx="1143000" cy="1143000"/>
          </a:xfrm>
          <a:prstGeom prst="rect">
            <a:avLst/>
          </a:prstGeom>
          <a:noFill/>
          <a:ln w="9525">
            <a:noFill/>
            <a:miter lim="800000"/>
            <a:headEnd/>
            <a:tailEnd/>
          </a:ln>
        </p:spPr>
      </p:pic>
      <p:pic>
        <p:nvPicPr>
          <p:cNvPr id="253957" name="Picture 5" descr="online_1"/>
          <p:cNvPicPr>
            <a:picLocks noChangeAspect="1" noChangeArrowheads="1"/>
          </p:cNvPicPr>
          <p:nvPr/>
        </p:nvPicPr>
        <p:blipFill>
          <a:blip r:embed="rId2"/>
          <a:srcRect/>
          <a:stretch>
            <a:fillRect/>
          </a:stretch>
        </p:blipFill>
        <p:spPr bwMode="auto">
          <a:xfrm>
            <a:off x="4724400" y="3352800"/>
            <a:ext cx="1981200" cy="1981200"/>
          </a:xfrm>
          <a:prstGeom prst="rect">
            <a:avLst/>
          </a:prstGeom>
          <a:noFill/>
          <a:ln w="9525">
            <a:noFill/>
            <a:miter lim="800000"/>
            <a:headEnd/>
            <a:tailEnd/>
          </a:ln>
        </p:spPr>
      </p:pic>
      <p:pic>
        <p:nvPicPr>
          <p:cNvPr id="29702" name="Picture 6" descr="online_1"/>
          <p:cNvPicPr>
            <a:picLocks noChangeAspect="1" noChangeArrowheads="1"/>
          </p:cNvPicPr>
          <p:nvPr/>
        </p:nvPicPr>
        <p:blipFill>
          <a:blip r:embed="rId2"/>
          <a:srcRect/>
          <a:stretch>
            <a:fillRect/>
          </a:stretch>
        </p:blipFill>
        <p:spPr bwMode="auto">
          <a:xfrm>
            <a:off x="3048000" y="3581400"/>
            <a:ext cx="1524000" cy="1524000"/>
          </a:xfrm>
          <a:prstGeom prst="rect">
            <a:avLst/>
          </a:prstGeom>
          <a:noFill/>
          <a:ln w="9525">
            <a:noFill/>
            <a:miter lim="800000"/>
            <a:headEnd/>
            <a:tailEnd/>
          </a:ln>
        </p:spPr>
      </p:pic>
      <p:pic>
        <p:nvPicPr>
          <p:cNvPr id="253959" name="Picture 7" descr="kitty"/>
          <p:cNvPicPr>
            <a:picLocks noChangeAspect="1" noChangeArrowheads="1" noCrop="1"/>
          </p:cNvPicPr>
          <p:nvPr/>
        </p:nvPicPr>
        <p:blipFill>
          <a:blip r:embed="rId3"/>
          <a:srcRect/>
          <a:stretch>
            <a:fillRect/>
          </a:stretch>
        </p:blipFill>
        <p:spPr bwMode="auto">
          <a:xfrm>
            <a:off x="0" y="1524000"/>
            <a:ext cx="1066800" cy="1095375"/>
          </a:xfrm>
          <a:prstGeom prst="rect">
            <a:avLst/>
          </a:prstGeom>
          <a:noFill/>
          <a:ln w="9525">
            <a:noFill/>
            <a:miter lim="800000"/>
            <a:headEnd/>
            <a:tailEnd/>
          </a:ln>
        </p:spPr>
      </p:pic>
      <p:pic>
        <p:nvPicPr>
          <p:cNvPr id="253960" name="Picture 8" descr="kitty"/>
          <p:cNvPicPr>
            <a:picLocks noChangeAspect="1" noChangeArrowheads="1" noCrop="1"/>
          </p:cNvPicPr>
          <p:nvPr/>
        </p:nvPicPr>
        <p:blipFill>
          <a:blip r:embed="rId3"/>
          <a:srcRect/>
          <a:stretch>
            <a:fillRect/>
          </a:stretch>
        </p:blipFill>
        <p:spPr bwMode="auto">
          <a:xfrm>
            <a:off x="0" y="3476625"/>
            <a:ext cx="1066800" cy="1095375"/>
          </a:xfrm>
          <a:prstGeom prst="rect">
            <a:avLst/>
          </a:prstGeom>
          <a:noFill/>
          <a:ln w="9525">
            <a:noFill/>
            <a:miter lim="800000"/>
            <a:headEnd/>
            <a:tailEnd/>
          </a:ln>
        </p:spPr>
      </p:pic>
      <p:sp>
        <p:nvSpPr>
          <p:cNvPr id="253961" name="AutoShape 9"/>
          <p:cNvSpPr>
            <a:spLocks noChangeArrowheads="1"/>
          </p:cNvSpPr>
          <p:nvPr/>
        </p:nvSpPr>
        <p:spPr bwMode="auto">
          <a:xfrm>
            <a:off x="609600" y="1905000"/>
            <a:ext cx="2362200" cy="1295400"/>
          </a:xfrm>
          <a:prstGeom prst="cloudCallout">
            <a:avLst>
              <a:gd name="adj1" fmla="val -30042"/>
              <a:gd name="adj2" fmla="val 94731"/>
            </a:avLst>
          </a:prstGeom>
          <a:gradFill rotWithShape="1">
            <a:gsLst>
              <a:gs pos="0">
                <a:srgbClr val="FFFFFF"/>
              </a:gs>
              <a:gs pos="100000">
                <a:srgbClr val="FF99FF"/>
              </a:gs>
            </a:gsLst>
            <a:path path="rect">
              <a:fillToRect l="50000" t="50000" r="50000" b="50000"/>
            </a:path>
          </a:gradFill>
          <a:ln w="9525">
            <a:solidFill>
              <a:schemeClr val="tx1"/>
            </a:solidFill>
            <a:round/>
            <a:headEnd/>
            <a:tailEnd/>
          </a:ln>
        </p:spPr>
        <p:txBody>
          <a:bodyPr/>
          <a:lstStyle/>
          <a:p>
            <a:pPr algn="ctr" eaLnBrk="0" hangingPunct="0"/>
            <a:r>
              <a:rPr lang="en-US" sz="2000" b="0"/>
              <a:t>Quả này lớn nhất </a:t>
            </a:r>
          </a:p>
        </p:txBody>
      </p:sp>
      <p:sp>
        <p:nvSpPr>
          <p:cNvPr id="253962" name="AutoShape 10"/>
          <p:cNvSpPr>
            <a:spLocks noChangeArrowheads="1"/>
          </p:cNvSpPr>
          <p:nvPr/>
        </p:nvSpPr>
        <p:spPr bwMode="auto">
          <a:xfrm>
            <a:off x="3733800" y="1295400"/>
            <a:ext cx="2362200" cy="1295400"/>
          </a:xfrm>
          <a:prstGeom prst="cloudCallout">
            <a:avLst>
              <a:gd name="adj1" fmla="val -30042"/>
              <a:gd name="adj2" fmla="val 94731"/>
            </a:avLst>
          </a:prstGeom>
          <a:gradFill rotWithShape="1">
            <a:gsLst>
              <a:gs pos="0">
                <a:srgbClr val="FFFFFF"/>
              </a:gs>
              <a:gs pos="100000">
                <a:srgbClr val="FF99FF"/>
              </a:gs>
            </a:gsLst>
            <a:path path="rect">
              <a:fillToRect l="50000" t="50000" r="50000" b="50000"/>
            </a:path>
          </a:gradFill>
          <a:ln w="9525">
            <a:solidFill>
              <a:schemeClr val="tx1"/>
            </a:solidFill>
            <a:round/>
            <a:headEnd/>
            <a:tailEnd/>
          </a:ln>
        </p:spPr>
        <p:txBody>
          <a:bodyPr/>
          <a:lstStyle/>
          <a:p>
            <a:pPr algn="ctr" eaLnBrk="0" hangingPunct="0"/>
            <a:r>
              <a:rPr lang="en-US" sz="2000" b="0"/>
              <a:t>Quả này mới  lớn nhất </a:t>
            </a:r>
          </a:p>
        </p:txBody>
      </p:sp>
      <p:sp>
        <p:nvSpPr>
          <p:cNvPr id="253963" name="AutoShape 11"/>
          <p:cNvSpPr>
            <a:spLocks noChangeArrowheads="1"/>
          </p:cNvSpPr>
          <p:nvPr/>
        </p:nvSpPr>
        <p:spPr bwMode="auto">
          <a:xfrm>
            <a:off x="5791200" y="1524000"/>
            <a:ext cx="2362200" cy="1295400"/>
          </a:xfrm>
          <a:prstGeom prst="cloudCallout">
            <a:avLst>
              <a:gd name="adj1" fmla="val -30042"/>
              <a:gd name="adj2" fmla="val 94731"/>
            </a:avLst>
          </a:prstGeom>
          <a:gradFill rotWithShape="1">
            <a:gsLst>
              <a:gs pos="0">
                <a:srgbClr val="FFFFFF"/>
              </a:gs>
              <a:gs pos="100000">
                <a:srgbClr val="FF99FF"/>
              </a:gs>
            </a:gsLst>
            <a:path path="rect">
              <a:fillToRect l="50000" t="50000" r="50000" b="50000"/>
            </a:path>
          </a:gradFill>
          <a:ln w="9525">
            <a:solidFill>
              <a:schemeClr val="tx1"/>
            </a:solidFill>
            <a:round/>
            <a:headEnd/>
            <a:tailEnd/>
          </a:ln>
        </p:spPr>
        <p:txBody>
          <a:bodyPr/>
          <a:lstStyle/>
          <a:p>
            <a:pPr algn="ctr" eaLnBrk="0" hangingPunct="0"/>
            <a:r>
              <a:rPr lang="en-US" sz="2000" b="0"/>
              <a:t>ồ! Quả này lớn h</a:t>
            </a:r>
            <a:r>
              <a:rPr lang="vi-VN" sz="2000" b="0"/>
              <a:t>ơ</a:t>
            </a:r>
            <a:r>
              <a:rPr lang="en-US" sz="2000" b="0"/>
              <a:t>n </a:t>
            </a:r>
          </a:p>
        </p:txBody>
      </p:sp>
      <p:sp>
        <p:nvSpPr>
          <p:cNvPr id="253964" name="AutoShape 12"/>
          <p:cNvSpPr>
            <a:spLocks noChangeArrowheads="1"/>
          </p:cNvSpPr>
          <p:nvPr/>
        </p:nvSpPr>
        <p:spPr bwMode="auto">
          <a:xfrm>
            <a:off x="5943600" y="1524000"/>
            <a:ext cx="2362200" cy="1295400"/>
          </a:xfrm>
          <a:prstGeom prst="cloudCallout">
            <a:avLst>
              <a:gd name="adj1" fmla="val -30042"/>
              <a:gd name="adj2" fmla="val 94731"/>
            </a:avLst>
          </a:prstGeom>
          <a:gradFill rotWithShape="1">
            <a:gsLst>
              <a:gs pos="0">
                <a:srgbClr val="FFFFFF"/>
              </a:gs>
              <a:gs pos="100000">
                <a:srgbClr val="FF99FF"/>
              </a:gs>
            </a:gsLst>
            <a:path path="rect">
              <a:fillToRect l="50000" t="50000" r="50000" b="50000"/>
            </a:path>
          </a:gradFill>
          <a:ln w="9525">
            <a:solidFill>
              <a:schemeClr val="tx1"/>
            </a:solidFill>
            <a:round/>
            <a:headEnd/>
            <a:tailEnd/>
          </a:ln>
        </p:spPr>
        <p:txBody>
          <a:bodyPr/>
          <a:lstStyle/>
          <a:p>
            <a:pPr algn="ctr" eaLnBrk="0" hangingPunct="0"/>
            <a:r>
              <a:rPr lang="en-US" sz="2000" b="0"/>
              <a:t>Tìm ra quả lớn nhất rồi!</a:t>
            </a:r>
          </a:p>
        </p:txBody>
      </p:sp>
      <p:grpSp>
        <p:nvGrpSpPr>
          <p:cNvPr id="2" name="Group 14"/>
          <p:cNvGrpSpPr>
            <a:grpSpLocks/>
          </p:cNvGrpSpPr>
          <p:nvPr/>
        </p:nvGrpSpPr>
        <p:grpSpPr bwMode="auto">
          <a:xfrm>
            <a:off x="685800" y="5029200"/>
            <a:ext cx="1143000" cy="1447800"/>
            <a:chOff x="432" y="3168"/>
            <a:chExt cx="720" cy="912"/>
          </a:xfrm>
        </p:grpSpPr>
        <p:sp>
          <p:nvSpPr>
            <p:cNvPr id="253967" name="AutoShape 15"/>
            <p:cNvSpPr>
              <a:spLocks noChangeArrowheads="1"/>
            </p:cNvSpPr>
            <p:nvPr/>
          </p:nvSpPr>
          <p:spPr bwMode="auto">
            <a:xfrm>
              <a:off x="672" y="3168"/>
              <a:ext cx="240" cy="432"/>
            </a:xfrm>
            <a:prstGeom prst="upArrow">
              <a:avLst>
                <a:gd name="adj1" fmla="val 50000"/>
                <a:gd name="adj2" fmla="val 45000"/>
              </a:avLst>
            </a:prstGeom>
            <a:solidFill>
              <a:srgbClr val="FFFF00"/>
            </a:solidFill>
            <a:ln w="9525">
              <a:solidFill>
                <a:schemeClr val="tx1"/>
              </a:solidFill>
              <a:miter lim="800000"/>
              <a:headEnd/>
              <a:tailEnd/>
            </a:ln>
            <a:effectLst>
              <a:outerShdw dist="35921" dir="2700000" algn="ctr" rotWithShape="0">
                <a:schemeClr val="bg2"/>
              </a:outerShdw>
            </a:effectLst>
          </p:spPr>
          <p:txBody>
            <a:bodyPr vert="eaVert" wrap="none" anchor="ctr"/>
            <a:lstStyle/>
            <a:p>
              <a:pPr algn="ctr" eaLnBrk="0" hangingPunct="0">
                <a:defRPr/>
              </a:pPr>
              <a:endParaRPr lang="en-US" b="0">
                <a:latin typeface="Arial"/>
              </a:endParaRPr>
            </a:p>
          </p:txBody>
        </p:sp>
        <p:sp>
          <p:nvSpPr>
            <p:cNvPr id="29714" name="Rectangle 16"/>
            <p:cNvSpPr>
              <a:spLocks noChangeArrowheads="1"/>
            </p:cNvSpPr>
            <p:nvPr/>
          </p:nvSpPr>
          <p:spPr bwMode="auto">
            <a:xfrm>
              <a:off x="432" y="3792"/>
              <a:ext cx="720" cy="288"/>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US"/>
                <a:t>MAX</a:t>
              </a:r>
            </a:p>
          </p:txBody>
        </p:sp>
      </p:grpSp>
      <p:pic>
        <p:nvPicPr>
          <p:cNvPr id="29710" name="Picture 17" descr="9"/>
          <p:cNvPicPr>
            <a:picLocks noChangeAspect="1" noChangeArrowheads="1"/>
          </p:cNvPicPr>
          <p:nvPr/>
        </p:nvPicPr>
        <p:blipFill>
          <a:blip r:embed="rId4"/>
          <a:srcRect/>
          <a:stretch>
            <a:fillRect/>
          </a:stretch>
        </p:blipFill>
        <p:spPr bwMode="auto">
          <a:xfrm>
            <a:off x="0" y="0"/>
            <a:ext cx="9144000" cy="609600"/>
          </a:xfrm>
          <a:prstGeom prst="rect">
            <a:avLst/>
          </a:prstGeom>
          <a:noFill/>
          <a:ln w="9525">
            <a:noFill/>
            <a:miter lim="800000"/>
            <a:headEnd/>
            <a:tailEnd/>
          </a:ln>
        </p:spPr>
      </p:pic>
      <p:pic>
        <p:nvPicPr>
          <p:cNvPr id="29711" name="Picture 18" descr="9"/>
          <p:cNvPicPr>
            <a:picLocks noChangeAspect="1" noChangeArrowheads="1"/>
          </p:cNvPicPr>
          <p:nvPr/>
        </p:nvPicPr>
        <p:blipFill>
          <a:blip r:embed="rId5"/>
          <a:srcRect/>
          <a:stretch>
            <a:fillRect/>
          </a:stretch>
        </p:blipFill>
        <p:spPr bwMode="auto">
          <a:xfrm>
            <a:off x="0" y="6477000"/>
            <a:ext cx="9144000" cy="381000"/>
          </a:xfrm>
          <a:prstGeom prst="rect">
            <a:avLst/>
          </a:prstGeom>
          <a:noFill/>
          <a:ln w="9525">
            <a:noFill/>
            <a:miter lim="800000"/>
            <a:headEnd/>
            <a:tailEnd/>
          </a:ln>
        </p:spPr>
      </p:pic>
      <p:sp>
        <p:nvSpPr>
          <p:cNvPr id="29712" name="Text Box 19"/>
          <p:cNvSpPr txBox="1">
            <a:spLocks noChangeArrowheads="1"/>
          </p:cNvSpPr>
          <p:nvPr/>
        </p:nvSpPr>
        <p:spPr bwMode="auto">
          <a:xfrm>
            <a:off x="838200" y="0"/>
            <a:ext cx="7772400" cy="457200"/>
          </a:xfrm>
          <a:prstGeom prst="rect">
            <a:avLst/>
          </a:prstGeom>
          <a:noFill/>
          <a:ln w="9525">
            <a:noFill/>
            <a:miter lim="800000"/>
            <a:headEnd/>
            <a:tailEnd/>
          </a:ln>
        </p:spPr>
        <p:txBody>
          <a:bodyPr>
            <a:spAutoFit/>
          </a:bodyPr>
          <a:lstStyle/>
          <a:p>
            <a:pPr eaLnBrk="0" hangingPunct="0">
              <a:spcBef>
                <a:spcPct val="50000"/>
              </a:spcBef>
            </a:pPr>
            <a:r>
              <a:rPr lang="en-US" sz="2400" b="0">
                <a:solidFill>
                  <a:srgbClr val="FF3300"/>
                </a:solidFill>
              </a:rPr>
              <a:t>            Cùng tìm thuật toán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6.93889E-18 -2.22222E-6 L 6.93889E-18 0.23334 " pathEditMode="relative" rAng="0" ptsTypes="AA">
                                      <p:cBhvr>
                                        <p:cTn id="6" dur="2000" fill="hold"/>
                                        <p:tgtEl>
                                          <p:spTgt spid="253959"/>
                                        </p:tgtEl>
                                        <p:attrNameLst>
                                          <p:attrName>ppt_x</p:attrName>
                                          <p:attrName>ppt_y</p:attrName>
                                        </p:attrNameLst>
                                      </p:cBhvr>
                                      <p:rCtr x="0" y="117"/>
                                    </p:animMotion>
                                  </p:childTnLst>
                                </p:cTn>
                              </p:par>
                            </p:childTnLst>
                          </p:cTn>
                        </p:par>
                        <p:par>
                          <p:cTn id="7" fill="hold">
                            <p:stCondLst>
                              <p:cond delay="2000"/>
                            </p:stCondLst>
                            <p:childTnLst>
                              <p:par>
                                <p:cTn id="8" presetID="18" presetClass="entr" presetSubtype="3" fill="hold" grpId="0" nodeType="afterEffect">
                                  <p:stCondLst>
                                    <p:cond delay="0"/>
                                  </p:stCondLst>
                                  <p:childTnLst>
                                    <p:set>
                                      <p:cBhvr>
                                        <p:cTn id="9" dur="1" fill="hold">
                                          <p:stCondLst>
                                            <p:cond delay="0"/>
                                          </p:stCondLst>
                                        </p:cTn>
                                        <p:tgtEl>
                                          <p:spTgt spid="253961"/>
                                        </p:tgtEl>
                                        <p:attrNameLst>
                                          <p:attrName>style.visibility</p:attrName>
                                        </p:attrNameLst>
                                      </p:cBhvr>
                                      <p:to>
                                        <p:strVal val="visible"/>
                                      </p:to>
                                    </p:set>
                                    <p:animEffect transition="in" filter="strips(upRight)">
                                      <p:cBhvr>
                                        <p:cTn id="10" dur="500"/>
                                        <p:tgtEl>
                                          <p:spTgt spid="253961"/>
                                        </p:tgtEl>
                                      </p:cBhvr>
                                    </p:animEffect>
                                  </p:childTnLst>
                                </p:cTn>
                              </p:par>
                            </p:childTnLst>
                          </p:cTn>
                        </p:par>
                        <p:par>
                          <p:cTn id="11" fill="hold">
                            <p:stCondLst>
                              <p:cond delay="2500"/>
                            </p:stCondLst>
                            <p:childTnLst>
                              <p:par>
                                <p:cTn id="12" presetID="1" presetClass="entr" presetSubtype="0" fill="hold" nodeType="afterEffect">
                                  <p:stCondLst>
                                    <p:cond delay="0"/>
                                  </p:stCondLst>
                                  <p:childTnLst>
                                    <p:set>
                                      <p:cBhvr>
                                        <p:cTn id="13" dur="1" fill="hold">
                                          <p:stCondLst>
                                            <p:cond delay="0"/>
                                          </p:stCondLst>
                                        </p:cTn>
                                        <p:tgtEl>
                                          <p:spTgt spid="2"/>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nodeType="clickEffect">
                                  <p:stCondLst>
                                    <p:cond delay="0"/>
                                  </p:stCondLst>
                                  <p:childTnLst>
                                    <p:set>
                                      <p:cBhvr>
                                        <p:cTn id="17" dur="1" fill="hold">
                                          <p:stCondLst>
                                            <p:cond delay="0"/>
                                          </p:stCondLst>
                                        </p:cTn>
                                        <p:tgtEl>
                                          <p:spTgt spid="253959"/>
                                        </p:tgtEl>
                                        <p:attrNameLst>
                                          <p:attrName>style.visibility</p:attrName>
                                        </p:attrNameLst>
                                      </p:cBhvr>
                                      <p:to>
                                        <p:strVal val="hidden"/>
                                      </p:to>
                                    </p:set>
                                  </p:childTnLst>
                                </p:cTn>
                              </p:par>
                            </p:childTnLst>
                          </p:cTn>
                        </p:par>
                        <p:par>
                          <p:cTn id="18" fill="hold">
                            <p:stCondLst>
                              <p:cond delay="0"/>
                            </p:stCondLst>
                            <p:childTnLst>
                              <p:par>
                                <p:cTn id="19" presetID="1" presetClass="exit" presetSubtype="0" fill="hold" grpId="1" nodeType="afterEffect">
                                  <p:stCondLst>
                                    <p:cond delay="0"/>
                                  </p:stCondLst>
                                  <p:childTnLst>
                                    <p:set>
                                      <p:cBhvr>
                                        <p:cTn id="20" dur="1" fill="hold">
                                          <p:stCondLst>
                                            <p:cond delay="0"/>
                                          </p:stCondLst>
                                        </p:cTn>
                                        <p:tgtEl>
                                          <p:spTgt spid="253961"/>
                                        </p:tgtEl>
                                        <p:attrNameLst>
                                          <p:attrName>style.visibility</p:attrName>
                                        </p:attrNameLst>
                                      </p:cBhvr>
                                      <p:to>
                                        <p:strVal val="hidden"/>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253960"/>
                                        </p:tgtEl>
                                        <p:attrNameLst>
                                          <p:attrName>style.visibility</p:attrName>
                                        </p:attrNameLst>
                                      </p:cBhvr>
                                      <p:to>
                                        <p:strVal val="visible"/>
                                      </p:to>
                                    </p:set>
                                  </p:childTnLst>
                                </p:cTn>
                              </p:par>
                            </p:childTnLst>
                          </p:cTn>
                        </p:par>
                        <p:par>
                          <p:cTn id="24" fill="hold">
                            <p:stCondLst>
                              <p:cond delay="0"/>
                            </p:stCondLst>
                            <p:childTnLst>
                              <p:par>
                                <p:cTn id="25" presetID="59" presetClass="path" presetSubtype="0" accel="50000" decel="50000" fill="hold" nodeType="afterEffect">
                                  <p:stCondLst>
                                    <p:cond delay="0"/>
                                  </p:stCondLst>
                                  <p:childTnLst>
                                    <p:animMotion origin="layout" path="M -3.33333E-6 -0.05139 C -3.33333E-6 -0.09769 0.01667 -0.13195 0.03698 -0.13195 C 0.05799 -0.13195 0.075 -0.09769 0.075 -0.05139 C 0.075 -0.00487 0.09167 0.03171 0.1125 0.03171 C 0.13299 0.03171 0.15 -0.00487 0.15 -0.05139 " pathEditMode="relative" rAng="0" ptsTypes="fffff">
                                      <p:cBhvr>
                                        <p:cTn id="26" dur="2000" fill="hold"/>
                                        <p:tgtEl>
                                          <p:spTgt spid="253960"/>
                                        </p:tgtEl>
                                        <p:attrNameLst>
                                          <p:attrName>ppt_x</p:attrName>
                                          <p:attrName>ppt_y</p:attrName>
                                        </p:attrNameLst>
                                      </p:cBhvr>
                                      <p:rCtr x="75" y="1"/>
                                    </p:animMotion>
                                  </p:childTnLst>
                                </p:cTn>
                              </p:par>
                            </p:childTnLst>
                          </p:cTn>
                        </p:par>
                        <p:par>
                          <p:cTn id="27" fill="hold">
                            <p:stCondLst>
                              <p:cond delay="2000"/>
                            </p:stCondLst>
                            <p:childTnLst>
                              <p:par>
                                <p:cTn id="28" presetID="0" presetClass="path" presetSubtype="0" accel="50000" decel="50000" fill="hold" nodeType="afterEffect">
                                  <p:stCondLst>
                                    <p:cond delay="0"/>
                                  </p:stCondLst>
                                  <p:childTnLst>
                                    <p:animMotion origin="layout" path="M 0.20834 -0.0926 C 0.20834 -0.03334 0.22292 0.01319 0.24115 0.01319 C 0.2599 0.01319 0.275 -0.03334 0.275 -0.0926 C 0.275 -0.15255 0.28959 -0.19792 0.30834 -0.19792 C 0.32657 -0.19792 0.34167 -0.15255 0.34167 -0.0926 " pathEditMode="relative" rAng="0" ptsTypes="fffff">
                                      <p:cBhvr>
                                        <p:cTn id="29" dur="2000" fill="hold"/>
                                        <p:tgtEl>
                                          <p:spTgt spid="253960"/>
                                        </p:tgtEl>
                                        <p:attrNameLst>
                                          <p:attrName>ppt_x</p:attrName>
                                          <p:attrName>ppt_y</p:attrName>
                                        </p:attrNameLst>
                                      </p:cBhvr>
                                      <p:rCtr x="67" y="0"/>
                                    </p:animMotion>
                                  </p:childTnLst>
                                </p:cTn>
                              </p:par>
                            </p:childTnLst>
                          </p:cTn>
                        </p:par>
                        <p:par>
                          <p:cTn id="30" fill="hold">
                            <p:stCondLst>
                              <p:cond delay="4000"/>
                            </p:stCondLst>
                            <p:childTnLst>
                              <p:par>
                                <p:cTn id="31" presetID="18" presetClass="entr" presetSubtype="3" fill="hold" grpId="0" nodeType="afterEffect">
                                  <p:stCondLst>
                                    <p:cond delay="0"/>
                                  </p:stCondLst>
                                  <p:childTnLst>
                                    <p:set>
                                      <p:cBhvr>
                                        <p:cTn id="32" dur="1" fill="hold">
                                          <p:stCondLst>
                                            <p:cond delay="0"/>
                                          </p:stCondLst>
                                        </p:cTn>
                                        <p:tgtEl>
                                          <p:spTgt spid="253962"/>
                                        </p:tgtEl>
                                        <p:attrNameLst>
                                          <p:attrName>style.visibility</p:attrName>
                                        </p:attrNameLst>
                                      </p:cBhvr>
                                      <p:to>
                                        <p:strVal val="visible"/>
                                      </p:to>
                                    </p:set>
                                    <p:animEffect transition="in" filter="strips(upRight)">
                                      <p:cBhvr>
                                        <p:cTn id="33" dur="500"/>
                                        <p:tgtEl>
                                          <p:spTgt spid="253962"/>
                                        </p:tgtEl>
                                      </p:cBhvr>
                                    </p:animEffect>
                                  </p:childTnLst>
                                </p:cTn>
                              </p:par>
                            </p:childTnLst>
                          </p:cTn>
                        </p:par>
                        <p:par>
                          <p:cTn id="34" fill="hold">
                            <p:stCondLst>
                              <p:cond delay="4500"/>
                            </p:stCondLst>
                            <p:childTnLst>
                              <p:par>
                                <p:cTn id="35" presetID="63" presetClass="path" presetSubtype="0" accel="50000" decel="50000" fill="hold" nodeType="afterEffect">
                                  <p:stCondLst>
                                    <p:cond delay="0"/>
                                  </p:stCondLst>
                                  <p:childTnLst>
                                    <p:animMotion origin="layout" path="M 0.01667 1.11111E-6 L 0.29584 1.11111E-6 " pathEditMode="relative" rAng="0" ptsTypes="AA">
                                      <p:cBhvr>
                                        <p:cTn id="36" dur="2000" fill="hold"/>
                                        <p:tgtEl>
                                          <p:spTgt spid="2"/>
                                        </p:tgtEl>
                                        <p:attrNameLst>
                                          <p:attrName>ppt_x</p:attrName>
                                          <p:attrName>ppt_y</p:attrName>
                                        </p:attrNameLst>
                                      </p:cBhvr>
                                      <p:rCtr x="140" y="0"/>
                                    </p:animMotion>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253962"/>
                                        </p:tgtEl>
                                        <p:attrNameLst>
                                          <p:attrName>style.visibility</p:attrName>
                                        </p:attrNameLst>
                                      </p:cBhvr>
                                      <p:to>
                                        <p:strVal val="hidden"/>
                                      </p:to>
                                    </p:set>
                                  </p:childTnLst>
                                </p:cTn>
                              </p:par>
                            </p:childTnLst>
                          </p:cTn>
                        </p:par>
                        <p:par>
                          <p:cTn id="41" fill="hold">
                            <p:stCondLst>
                              <p:cond delay="0"/>
                            </p:stCondLst>
                            <p:childTnLst>
                              <p:par>
                                <p:cTn id="42" presetID="59" presetClass="path" presetSubtype="0" accel="50000" decel="50000" fill="hold" nodeType="afterEffect">
                                  <p:stCondLst>
                                    <p:cond delay="0"/>
                                  </p:stCondLst>
                                  <p:childTnLst>
                                    <p:animMotion origin="layout" path="M 0.38334 -0.1537 C 0.38334 -0.17963 0.40243 -0.19792 0.42639 -0.19792 C 0.45087 -0.19792 0.47084 -0.17963 0.47084 -0.1537 C 0.47084 -0.12917 0.48993 -0.10903 0.51476 -0.10903 C 0.53837 -0.10903 0.55834 -0.12917 0.55834 -0.1537 " pathEditMode="relative" rAng="0" ptsTypes="fffff">
                                      <p:cBhvr>
                                        <p:cTn id="43" dur="2000" fill="hold"/>
                                        <p:tgtEl>
                                          <p:spTgt spid="253960"/>
                                        </p:tgtEl>
                                        <p:attrNameLst>
                                          <p:attrName>ppt_x</p:attrName>
                                          <p:attrName>ppt_y</p:attrName>
                                        </p:attrNameLst>
                                      </p:cBhvr>
                                      <p:rCtr x="87" y="0"/>
                                    </p:animMotion>
                                  </p:childTnLst>
                                </p:cTn>
                              </p:par>
                            </p:childTnLst>
                          </p:cTn>
                        </p:par>
                        <p:par>
                          <p:cTn id="44" fill="hold">
                            <p:stCondLst>
                              <p:cond delay="2000"/>
                            </p:stCondLst>
                            <p:childTnLst>
                              <p:par>
                                <p:cTn id="45" presetID="18" presetClass="entr" presetSubtype="3" fill="hold" grpId="0" nodeType="afterEffect">
                                  <p:stCondLst>
                                    <p:cond delay="0"/>
                                  </p:stCondLst>
                                  <p:childTnLst>
                                    <p:set>
                                      <p:cBhvr>
                                        <p:cTn id="46" dur="1" fill="hold">
                                          <p:stCondLst>
                                            <p:cond delay="0"/>
                                          </p:stCondLst>
                                        </p:cTn>
                                        <p:tgtEl>
                                          <p:spTgt spid="253963"/>
                                        </p:tgtEl>
                                        <p:attrNameLst>
                                          <p:attrName>style.visibility</p:attrName>
                                        </p:attrNameLst>
                                      </p:cBhvr>
                                      <p:to>
                                        <p:strVal val="visible"/>
                                      </p:to>
                                    </p:set>
                                    <p:animEffect transition="in" filter="strips(upRight)">
                                      <p:cBhvr>
                                        <p:cTn id="47" dur="500"/>
                                        <p:tgtEl>
                                          <p:spTgt spid="253963"/>
                                        </p:tgtEl>
                                      </p:cBhvr>
                                    </p:animEffect>
                                  </p:childTnLst>
                                </p:cTn>
                              </p:par>
                            </p:childTnLst>
                          </p:cTn>
                        </p:par>
                        <p:par>
                          <p:cTn id="48" fill="hold">
                            <p:stCondLst>
                              <p:cond delay="2500"/>
                            </p:stCondLst>
                            <p:childTnLst>
                              <p:par>
                                <p:cTn id="49" presetID="63" presetClass="path" presetSubtype="0" accel="50000" decel="50000" fill="hold" nodeType="afterEffect">
                                  <p:stCondLst>
                                    <p:cond delay="0"/>
                                  </p:stCondLst>
                                  <p:childTnLst>
                                    <p:animMotion origin="layout" path="M 0.29583 1.11111E-6 L 0.5 1.11111E-6 " pathEditMode="relative" rAng="0" ptsTypes="AA">
                                      <p:cBhvr>
                                        <p:cTn id="50" dur="1000" fill="hold"/>
                                        <p:tgtEl>
                                          <p:spTgt spid="2"/>
                                        </p:tgtEl>
                                        <p:attrNameLst>
                                          <p:attrName>ppt_x</p:attrName>
                                          <p:attrName>ppt_y</p:attrName>
                                        </p:attrNameLst>
                                      </p:cBhvr>
                                      <p:rCtr x="102" y="0"/>
                                    </p:animMotion>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1" nodeType="clickEffect">
                                  <p:stCondLst>
                                    <p:cond delay="0"/>
                                  </p:stCondLst>
                                  <p:childTnLst>
                                    <p:set>
                                      <p:cBhvr>
                                        <p:cTn id="54" dur="1" fill="hold">
                                          <p:stCondLst>
                                            <p:cond delay="0"/>
                                          </p:stCondLst>
                                        </p:cTn>
                                        <p:tgtEl>
                                          <p:spTgt spid="253963"/>
                                        </p:tgtEl>
                                        <p:attrNameLst>
                                          <p:attrName>style.visibility</p:attrName>
                                        </p:attrNameLst>
                                      </p:cBhvr>
                                      <p:to>
                                        <p:strVal val="hidden"/>
                                      </p:to>
                                    </p:set>
                                  </p:childTnLst>
                                </p:cTn>
                              </p:par>
                            </p:childTnLst>
                          </p:cTn>
                        </p:par>
                        <p:par>
                          <p:cTn id="55" fill="hold">
                            <p:stCondLst>
                              <p:cond delay="0"/>
                            </p:stCondLst>
                            <p:childTnLst>
                              <p:par>
                                <p:cTn id="56" presetID="59" presetClass="path" presetSubtype="0" accel="50000" decel="50000" fill="hold" nodeType="afterEffect">
                                  <p:stCondLst>
                                    <p:cond delay="0"/>
                                  </p:stCondLst>
                                  <p:childTnLst>
                                    <p:animMotion origin="layout" path="M 0.55834 -0.1537 C 0.55834 -0.20046 0.58247 -0.23634 0.61198 -0.23634 C 0.64236 -0.23634 0.66667 -0.20046 0.66667 -0.1537 C 0.66667 -0.10695 0.6908 -0.07107 0.72118 -0.07107 C 0.7507 -0.07107 0.775 -0.10695 0.775 -0.1537 " pathEditMode="relative" rAng="0" ptsTypes="fffff">
                                      <p:cBhvr>
                                        <p:cTn id="57" dur="2000" fill="hold"/>
                                        <p:tgtEl>
                                          <p:spTgt spid="253960"/>
                                        </p:tgtEl>
                                        <p:attrNameLst>
                                          <p:attrName>ppt_x</p:attrName>
                                          <p:attrName>ppt_y</p:attrName>
                                        </p:attrNameLst>
                                      </p:cBhvr>
                                      <p:rCtr x="108" y="0"/>
                                    </p:animMotion>
                                  </p:childTnLst>
                                </p:cTn>
                              </p:par>
                            </p:childTnLst>
                          </p:cTn>
                        </p:par>
                        <p:par>
                          <p:cTn id="58" fill="hold">
                            <p:stCondLst>
                              <p:cond delay="2000"/>
                            </p:stCondLst>
                            <p:childTnLst>
                              <p:par>
                                <p:cTn id="59" presetID="59" presetClass="path" presetSubtype="0" accel="50000" decel="50000" fill="hold" nodeType="afterEffect">
                                  <p:stCondLst>
                                    <p:cond delay="0"/>
                                  </p:stCondLst>
                                  <p:childTnLst>
                                    <p:animMotion origin="layout" path="M 0.8165 -0.15833 C 0.81841 -0.11158 0.79115 -0.07361 0.75625 -0.07107 C 0.71997 -0.06829 0.68907 -0.10185 0.6875 -0.14861 C 0.68559 -0.19537 0.65521 -0.22894 0.61893 -0.22616 C 0.58403 -0.22361 0.5566 -0.18565 0.55851 -0.13889 " pathEditMode="relative" rAng="10607071" ptsTypes="fffff">
                                      <p:cBhvr>
                                        <p:cTn id="60" dur="2000" fill="hold"/>
                                        <p:tgtEl>
                                          <p:spTgt spid="253960"/>
                                        </p:tgtEl>
                                        <p:attrNameLst>
                                          <p:attrName>ppt_x</p:attrName>
                                          <p:attrName>ppt_y</p:attrName>
                                        </p:attrNameLst>
                                      </p:cBhvr>
                                      <p:rCtr x="-129" y="10"/>
                                    </p:animMotion>
                                  </p:childTnLst>
                                </p:cTn>
                              </p:par>
                            </p:childTnLst>
                          </p:cTn>
                        </p:par>
                        <p:par>
                          <p:cTn id="61" fill="hold">
                            <p:stCondLst>
                              <p:cond delay="4000"/>
                            </p:stCondLst>
                            <p:childTnLst>
                              <p:par>
                                <p:cTn id="62" presetID="18" presetClass="entr" presetSubtype="3" fill="hold" grpId="0" nodeType="afterEffect">
                                  <p:stCondLst>
                                    <p:cond delay="0"/>
                                  </p:stCondLst>
                                  <p:childTnLst>
                                    <p:set>
                                      <p:cBhvr>
                                        <p:cTn id="63" dur="1" fill="hold">
                                          <p:stCondLst>
                                            <p:cond delay="0"/>
                                          </p:stCondLst>
                                        </p:cTn>
                                        <p:tgtEl>
                                          <p:spTgt spid="253964"/>
                                        </p:tgtEl>
                                        <p:attrNameLst>
                                          <p:attrName>style.visibility</p:attrName>
                                        </p:attrNameLst>
                                      </p:cBhvr>
                                      <p:to>
                                        <p:strVal val="visible"/>
                                      </p:to>
                                    </p:set>
                                    <p:animEffect transition="in" filter="strips(upRight)">
                                      <p:cBhvr>
                                        <p:cTn id="64" dur="500"/>
                                        <p:tgtEl>
                                          <p:spTgt spid="253964"/>
                                        </p:tgtEl>
                                      </p:cBhvr>
                                    </p:animEffect>
                                  </p:childTnLst>
                                </p:cTn>
                              </p:par>
                            </p:childTnLst>
                          </p:cTn>
                        </p:par>
                        <p:par>
                          <p:cTn id="65" fill="hold">
                            <p:stCondLst>
                              <p:cond delay="4500"/>
                            </p:stCondLst>
                            <p:childTnLst>
                              <p:par>
                                <p:cTn id="66" presetID="8" presetClass="emph" presetSubtype="0" repeatCount="2000" fill="hold" nodeType="afterEffect">
                                  <p:stCondLst>
                                    <p:cond delay="0"/>
                                  </p:stCondLst>
                                  <p:childTnLst>
                                    <p:animRot by="21600000">
                                      <p:cBhvr>
                                        <p:cTn id="67" dur="2000" fill="hold"/>
                                        <p:tgtEl>
                                          <p:spTgt spid="25395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61" grpId="0" animBg="1"/>
      <p:bldP spid="253961" grpId="1" animBg="1"/>
      <p:bldP spid="253962" grpId="0" animBg="1"/>
      <p:bldP spid="253962" grpId="1" animBg="1"/>
      <p:bldP spid="253963" grpId="0" animBg="1"/>
      <p:bldP spid="253963" grpId="1" animBg="1"/>
      <p:bldP spid="25396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ChangeArrowheads="1"/>
          </p:cNvSpPr>
          <p:nvPr/>
        </p:nvSpPr>
        <p:spPr bwMode="auto">
          <a:xfrm>
            <a:off x="228600" y="914400"/>
            <a:ext cx="8915400" cy="4343400"/>
          </a:xfrm>
          <a:prstGeom prst="rect">
            <a:avLst/>
          </a:prstGeom>
          <a:noFill/>
          <a:ln w="9525">
            <a:noFill/>
            <a:miter lim="800000"/>
            <a:headEnd/>
            <a:tailEnd/>
          </a:ln>
        </p:spPr>
        <p:txBody>
          <a:bodyPr anchor="ctr"/>
          <a:lstStyle/>
          <a:p>
            <a:pPr>
              <a:lnSpc>
                <a:spcPct val="150000"/>
              </a:lnSpc>
              <a:spcBef>
                <a:spcPct val="70000"/>
              </a:spcBef>
            </a:pPr>
            <a:r>
              <a:rPr lang="en-US" sz="3200">
                <a:solidFill>
                  <a:srgbClr val="FF3300"/>
                </a:solidFill>
              </a:rPr>
              <a:t>ý t</a:t>
            </a:r>
            <a:r>
              <a:rPr lang="vi-VN" sz="3200">
                <a:solidFill>
                  <a:srgbClr val="FF3300"/>
                </a:solidFill>
              </a:rPr>
              <a:t>ư</a:t>
            </a:r>
            <a:r>
              <a:rPr lang="en-US" sz="3200">
                <a:solidFill>
                  <a:srgbClr val="FF3300"/>
                </a:solidFill>
              </a:rPr>
              <a:t>ởng:</a:t>
            </a:r>
            <a:br>
              <a:rPr lang="en-US" sz="3200">
                <a:solidFill>
                  <a:srgbClr val="FF3300"/>
                </a:solidFill>
              </a:rPr>
            </a:br>
            <a:r>
              <a:rPr lang="en-US" sz="3200"/>
              <a:t> -</a:t>
            </a:r>
            <a:r>
              <a:rPr lang="en-US" sz="3200">
                <a:solidFill>
                  <a:srgbClr val="FFFF65"/>
                </a:solidFill>
              </a:rPr>
              <a:t> </a:t>
            </a:r>
            <a:r>
              <a:rPr lang="en-US" sz="3200"/>
              <a:t>Đặt giá trị Max= a</a:t>
            </a:r>
            <a:r>
              <a:rPr lang="en-US" sz="3200" baseline="-25000"/>
              <a:t>1  </a:t>
            </a:r>
            <a:br>
              <a:rPr lang="en-US" sz="3200" baseline="-25000"/>
            </a:br>
            <a:r>
              <a:rPr lang="en-US" sz="3200" baseline="-25000"/>
              <a:t>  </a:t>
            </a:r>
            <a:r>
              <a:rPr lang="en-US" sz="3200"/>
              <a:t>- Lần l</a:t>
            </a:r>
            <a:r>
              <a:rPr lang="vi-VN" sz="3200"/>
              <a:t>ư</a:t>
            </a:r>
            <a:r>
              <a:rPr lang="en-US" sz="3200"/>
              <a:t>ợt cho i chạy từ 2 </a:t>
            </a:r>
            <a:r>
              <a:rPr lang="vi-VN" sz="3200"/>
              <a:t>đ</a:t>
            </a:r>
            <a:r>
              <a:rPr lang="en-US" sz="3200"/>
              <a:t>ến N, so sánh</a:t>
            </a:r>
            <a:br>
              <a:rPr lang="en-US" sz="3200"/>
            </a:br>
            <a:r>
              <a:rPr lang="en-US" sz="3200"/>
              <a:t>   giá trị a</a:t>
            </a:r>
            <a:r>
              <a:rPr lang="en-US" sz="3200" baseline="-25000"/>
              <a:t>i </a:t>
            </a:r>
            <a:r>
              <a:rPr lang="en-US" sz="3200"/>
              <a:t>với giá trị Max, nếu a</a:t>
            </a:r>
            <a:r>
              <a:rPr lang="en-US" sz="3200" baseline="-25000"/>
              <a:t>i</a:t>
            </a:r>
            <a:r>
              <a:rPr lang="en-US" sz="3200"/>
              <a:t>&gt; Max thì</a:t>
            </a:r>
            <a:br>
              <a:rPr lang="en-US" sz="3200"/>
            </a:br>
            <a:r>
              <a:rPr lang="en-US" sz="3200"/>
              <a:t>   Max nhận giá trị mới là a</a:t>
            </a:r>
            <a:r>
              <a:rPr lang="en-US" sz="3200" baseline="-25000"/>
              <a:t>i</a:t>
            </a:r>
            <a:r>
              <a:rPr lang="en-US" sz="3200"/>
              <a:t>.</a:t>
            </a:r>
            <a:endParaRPr lang="en-US" sz="3200" baseline="-25000">
              <a:sym typeface="Wingdings" pitchFamily="2" charset="2"/>
            </a:endParaRPr>
          </a:p>
        </p:txBody>
      </p:sp>
      <p:pic>
        <p:nvPicPr>
          <p:cNvPr id="30723" name="Picture 5"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pic>
        <p:nvPicPr>
          <p:cNvPr id="30724" name="Picture 6" descr="9"/>
          <p:cNvPicPr>
            <a:picLocks noChangeAspect="1" noChangeArrowheads="1"/>
          </p:cNvPicPr>
          <p:nvPr/>
        </p:nvPicPr>
        <p:blipFill>
          <a:blip r:embed="rId3"/>
          <a:srcRect/>
          <a:stretch>
            <a:fillRect/>
          </a:stretch>
        </p:blipFill>
        <p:spPr bwMode="auto">
          <a:xfrm>
            <a:off x="0" y="6477000"/>
            <a:ext cx="9144000" cy="3810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256002"/>
                                        </p:tgtEl>
                                        <p:attrNameLst>
                                          <p:attrName>style.visibility</p:attrName>
                                        </p:attrNameLst>
                                      </p:cBhvr>
                                      <p:to>
                                        <p:strVal val="visible"/>
                                      </p:to>
                                    </p:set>
                                    <p:animEffect transition="in" filter="strips(downRight)">
                                      <p:cBhvr>
                                        <p:cTn id="7" dur="500"/>
                                        <p:tgtEl>
                                          <p:spTgt spid="2560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0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0"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pic>
        <p:nvPicPr>
          <p:cNvPr id="6147" name="Picture 11" descr="9"/>
          <p:cNvPicPr>
            <a:picLocks noChangeAspect="1" noChangeArrowheads="1"/>
          </p:cNvPicPr>
          <p:nvPr/>
        </p:nvPicPr>
        <p:blipFill>
          <a:blip r:embed="rId3"/>
          <a:srcRect/>
          <a:stretch>
            <a:fillRect/>
          </a:stretch>
        </p:blipFill>
        <p:spPr bwMode="auto">
          <a:xfrm>
            <a:off x="0" y="6477000"/>
            <a:ext cx="9144000" cy="381000"/>
          </a:xfrm>
          <a:prstGeom prst="rect">
            <a:avLst/>
          </a:prstGeom>
          <a:noFill/>
          <a:ln w="9525">
            <a:noFill/>
            <a:miter lim="800000"/>
            <a:headEnd/>
            <a:tailEnd/>
          </a:ln>
        </p:spPr>
      </p:pic>
      <p:sp>
        <p:nvSpPr>
          <p:cNvPr id="270348" name="Text Box 12"/>
          <p:cNvSpPr txBox="1">
            <a:spLocks noChangeArrowheads="1"/>
          </p:cNvSpPr>
          <p:nvPr/>
        </p:nvSpPr>
        <p:spPr bwMode="auto">
          <a:xfrm>
            <a:off x="152400" y="609600"/>
            <a:ext cx="8991600" cy="400050"/>
          </a:xfrm>
          <a:prstGeom prst="rect">
            <a:avLst/>
          </a:prstGeom>
          <a:noFill/>
          <a:ln w="9525">
            <a:noFill/>
            <a:miter lim="800000"/>
            <a:headEnd/>
            <a:tailEnd/>
          </a:ln>
        </p:spPr>
        <p:txBody>
          <a:bodyPr>
            <a:spAutoFit/>
          </a:bodyPr>
          <a:lstStyle/>
          <a:p>
            <a:pPr marL="457200" indent="-457200">
              <a:spcBef>
                <a:spcPct val="50000"/>
              </a:spcBef>
              <a:buFont typeface="Wingdings" pitchFamily="2" charset="2"/>
              <a:buChar char="F"/>
            </a:pPr>
            <a:r>
              <a:rPr lang="en-US" sz="2000" i="1"/>
              <a:t>Để giải quyết một bài toán cụ thể , ta cần </a:t>
            </a:r>
            <a:r>
              <a:rPr lang="en-US" sz="2000" i="1">
                <a:solidFill>
                  <a:srgbClr val="FF3300"/>
                </a:solidFill>
              </a:rPr>
              <a:t>xác </a:t>
            </a:r>
            <a:r>
              <a:rPr lang="vi-VN" sz="2000" i="1">
                <a:solidFill>
                  <a:srgbClr val="FF3300"/>
                </a:solidFill>
              </a:rPr>
              <a:t>đ</a:t>
            </a:r>
            <a:r>
              <a:rPr lang="en-US" sz="2000" i="1">
                <a:solidFill>
                  <a:srgbClr val="FF3300"/>
                </a:solidFill>
              </a:rPr>
              <a:t>ịnh bài toán</a:t>
            </a:r>
          </a:p>
        </p:txBody>
      </p:sp>
      <p:sp>
        <p:nvSpPr>
          <p:cNvPr id="270349" name="Text Box 13"/>
          <p:cNvSpPr txBox="1">
            <a:spLocks noChangeArrowheads="1"/>
          </p:cNvSpPr>
          <p:nvPr/>
        </p:nvSpPr>
        <p:spPr bwMode="auto">
          <a:xfrm>
            <a:off x="2438400" y="1295400"/>
            <a:ext cx="3505200" cy="862013"/>
          </a:xfrm>
          <a:prstGeom prst="rect">
            <a:avLst/>
          </a:prstGeom>
          <a:gradFill rotWithShape="1">
            <a:gsLst>
              <a:gs pos="0">
                <a:srgbClr val="FFDDFF"/>
              </a:gs>
              <a:gs pos="50000">
                <a:schemeClr val="bg1"/>
              </a:gs>
              <a:gs pos="100000">
                <a:srgbClr val="FFDDFF"/>
              </a:gs>
            </a:gsLst>
            <a:lin ang="5400000" scaled="1"/>
          </a:gradFill>
          <a:ln w="9525">
            <a:solidFill>
              <a:schemeClr val="tx1"/>
            </a:solidFill>
            <a:miter lim="800000"/>
            <a:headEnd/>
            <a:tailEnd/>
          </a:ln>
          <a:effectLst/>
        </p:spPr>
        <p:txBody>
          <a:bodyPr>
            <a:spAutoFit/>
          </a:bodyPr>
          <a:lstStyle/>
          <a:p>
            <a:pPr marL="457200" indent="-457200">
              <a:spcBef>
                <a:spcPct val="50000"/>
              </a:spcBef>
              <a:buClr>
                <a:srgbClr val="0000FF"/>
              </a:buClr>
              <a:buFont typeface="Wingdings" pitchFamily="2" charset="2"/>
              <a:buChar char="v"/>
              <a:defRPr/>
            </a:pPr>
            <a:r>
              <a:rPr lang="en-US" sz="2000" i="1">
                <a:latin typeface="Arial"/>
              </a:rPr>
              <a:t>Điều kiện cho tr</a:t>
            </a:r>
            <a:r>
              <a:rPr lang="vi-VN" sz="2000" i="1">
                <a:latin typeface="Arial"/>
              </a:rPr>
              <a:t>ư</a:t>
            </a:r>
            <a:r>
              <a:rPr lang="en-US" sz="2000" i="1">
                <a:latin typeface="Arial"/>
              </a:rPr>
              <a:t>ớc</a:t>
            </a:r>
          </a:p>
          <a:p>
            <a:pPr marL="457200" indent="-457200">
              <a:spcBef>
                <a:spcPct val="50000"/>
              </a:spcBef>
              <a:buClr>
                <a:srgbClr val="0000FF"/>
              </a:buClr>
              <a:buFont typeface="Wingdings" pitchFamily="2" charset="2"/>
              <a:buChar char="v"/>
              <a:defRPr/>
            </a:pPr>
            <a:r>
              <a:rPr lang="en-US" sz="2000" i="1">
                <a:latin typeface="Arial"/>
              </a:rPr>
              <a:t>Kết quả thu </a:t>
            </a:r>
            <a:r>
              <a:rPr lang="vi-VN" sz="2000" i="1">
                <a:latin typeface="Arial"/>
              </a:rPr>
              <a:t>đư</a:t>
            </a:r>
            <a:r>
              <a:rPr lang="en-US" sz="2000" i="1">
                <a:latin typeface="Arial"/>
              </a:rPr>
              <a:t>ợc </a:t>
            </a:r>
          </a:p>
        </p:txBody>
      </p:sp>
      <p:sp>
        <p:nvSpPr>
          <p:cNvPr id="270350" name="Text Box 14"/>
          <p:cNvSpPr txBox="1">
            <a:spLocks noChangeArrowheads="1"/>
          </p:cNvSpPr>
          <p:nvPr/>
        </p:nvSpPr>
        <p:spPr bwMode="auto">
          <a:xfrm>
            <a:off x="304800" y="2362200"/>
            <a:ext cx="8610600" cy="1200150"/>
          </a:xfrm>
          <a:prstGeom prst="rect">
            <a:avLst/>
          </a:prstGeom>
          <a:noFill/>
          <a:ln w="9525">
            <a:noFill/>
            <a:miter lim="800000"/>
            <a:headEnd/>
            <a:tailEnd/>
          </a:ln>
        </p:spPr>
        <p:txBody>
          <a:bodyPr>
            <a:spAutoFit/>
          </a:bodyPr>
          <a:lstStyle/>
          <a:p>
            <a:pPr marL="1257300" indent="-1257300" algn="just">
              <a:spcBef>
                <a:spcPct val="50000"/>
              </a:spcBef>
            </a:pPr>
            <a:r>
              <a:rPr lang="en-US" b="0">
                <a:solidFill>
                  <a:srgbClr val="FF3300"/>
                </a:solidFill>
              </a:rPr>
              <a:t>Bài toán 1</a:t>
            </a:r>
            <a:r>
              <a:rPr lang="en-US">
                <a:solidFill>
                  <a:srgbClr val="FF3300"/>
                </a:solidFill>
              </a:rPr>
              <a:t> </a:t>
            </a:r>
          </a:p>
          <a:p>
            <a:pPr marL="1257300" indent="-1257300" algn="just">
              <a:spcBef>
                <a:spcPct val="50000"/>
              </a:spcBef>
            </a:pPr>
            <a:r>
              <a:rPr lang="en-US">
                <a:solidFill>
                  <a:srgbClr val="FF3300"/>
                </a:solidFill>
              </a:rPr>
              <a:t>	</a:t>
            </a:r>
            <a:r>
              <a:rPr lang="en-US" b="0">
                <a:solidFill>
                  <a:srgbClr val="0000FF"/>
                </a:solidFill>
              </a:rPr>
              <a:t>Điều kiện cho tr</a:t>
            </a:r>
            <a:r>
              <a:rPr lang="vi-VN" b="0">
                <a:solidFill>
                  <a:srgbClr val="0000FF"/>
                </a:solidFill>
              </a:rPr>
              <a:t>ư</a:t>
            </a:r>
            <a:r>
              <a:rPr lang="en-US" b="0">
                <a:solidFill>
                  <a:srgbClr val="0000FF"/>
                </a:solidFill>
              </a:rPr>
              <a:t>ớc:</a:t>
            </a:r>
            <a:r>
              <a:rPr lang="en-US" b="0"/>
              <a:t>  Một cạnh và </a:t>
            </a:r>
            <a:r>
              <a:rPr lang="vi-VN" b="0"/>
              <a:t>đư</a:t>
            </a:r>
            <a:r>
              <a:rPr lang="en-US" b="0"/>
              <a:t>ờng cao t</a:t>
            </a:r>
            <a:r>
              <a:rPr lang="vi-VN" b="0"/>
              <a:t>ươ</a:t>
            </a:r>
            <a:r>
              <a:rPr lang="en-US" b="0"/>
              <a:t>ng ứng với cạnh </a:t>
            </a:r>
            <a:r>
              <a:rPr lang="vi-VN" b="0"/>
              <a:t>đ</a:t>
            </a:r>
            <a:r>
              <a:rPr lang="en-US" b="0"/>
              <a:t>ó</a:t>
            </a:r>
          </a:p>
          <a:p>
            <a:pPr marL="1257300" indent="-1257300" algn="just">
              <a:spcBef>
                <a:spcPct val="50000"/>
              </a:spcBef>
            </a:pPr>
            <a:r>
              <a:rPr lang="en-US" b="0"/>
              <a:t>	a</a:t>
            </a:r>
            <a:r>
              <a:rPr lang="en-US" b="0">
                <a:solidFill>
                  <a:srgbClr val="0000FF"/>
                </a:solidFill>
              </a:rPr>
              <a:t>Kết quả thu </a:t>
            </a:r>
            <a:r>
              <a:rPr lang="vi-VN" b="0">
                <a:solidFill>
                  <a:srgbClr val="0000FF"/>
                </a:solidFill>
              </a:rPr>
              <a:t>đư</a:t>
            </a:r>
            <a:r>
              <a:rPr lang="en-US" b="0">
                <a:solidFill>
                  <a:srgbClr val="0000FF"/>
                </a:solidFill>
              </a:rPr>
              <a:t>ợc:</a:t>
            </a:r>
            <a:r>
              <a:rPr lang="en-US" b="0"/>
              <a:t>      Diện tích hình tam giác </a:t>
            </a:r>
          </a:p>
        </p:txBody>
      </p:sp>
      <p:sp>
        <p:nvSpPr>
          <p:cNvPr id="270351" name="Text Box 15"/>
          <p:cNvSpPr txBox="1">
            <a:spLocks noChangeArrowheads="1"/>
          </p:cNvSpPr>
          <p:nvPr/>
        </p:nvSpPr>
        <p:spPr bwMode="auto">
          <a:xfrm>
            <a:off x="304800" y="3933825"/>
            <a:ext cx="8610600" cy="1477963"/>
          </a:xfrm>
          <a:prstGeom prst="rect">
            <a:avLst/>
          </a:prstGeom>
          <a:noFill/>
          <a:ln w="9525">
            <a:noFill/>
            <a:miter lim="800000"/>
            <a:headEnd/>
            <a:tailEnd/>
          </a:ln>
        </p:spPr>
        <p:txBody>
          <a:bodyPr>
            <a:spAutoFit/>
          </a:bodyPr>
          <a:lstStyle/>
          <a:p>
            <a:pPr marL="1257300" indent="-1257300" algn="just">
              <a:spcBef>
                <a:spcPct val="50000"/>
              </a:spcBef>
            </a:pPr>
            <a:r>
              <a:rPr lang="en-US" b="0">
                <a:solidFill>
                  <a:srgbClr val="FF3300"/>
                </a:solidFill>
              </a:rPr>
              <a:t>Bài toán  2</a:t>
            </a:r>
            <a:r>
              <a:rPr lang="en-US">
                <a:solidFill>
                  <a:srgbClr val="FF3300"/>
                </a:solidFill>
              </a:rPr>
              <a:t> </a:t>
            </a:r>
          </a:p>
          <a:p>
            <a:pPr marL="1257300" indent="-1257300" algn="just">
              <a:spcBef>
                <a:spcPct val="50000"/>
              </a:spcBef>
            </a:pPr>
            <a:r>
              <a:rPr lang="en-US">
                <a:solidFill>
                  <a:srgbClr val="FF3300"/>
                </a:solidFill>
              </a:rPr>
              <a:t>         </a:t>
            </a:r>
            <a:r>
              <a:rPr lang="en-US" b="0">
                <a:solidFill>
                  <a:srgbClr val="0000FF"/>
                </a:solidFill>
              </a:rPr>
              <a:t>Điều kiện cho tr</a:t>
            </a:r>
            <a:r>
              <a:rPr lang="vi-VN" b="0">
                <a:solidFill>
                  <a:srgbClr val="0000FF"/>
                </a:solidFill>
              </a:rPr>
              <a:t>ư</a:t>
            </a:r>
            <a:r>
              <a:rPr lang="en-US" b="0">
                <a:solidFill>
                  <a:srgbClr val="0000FF"/>
                </a:solidFill>
              </a:rPr>
              <a:t>ớc:</a:t>
            </a:r>
            <a:r>
              <a:rPr lang="en-US" b="0"/>
              <a:t>  Thông tin của học sinh trong lớp (Họ tên. </a:t>
            </a:r>
            <a:r>
              <a:rPr lang="vi-VN" b="0"/>
              <a:t>đ</a:t>
            </a:r>
            <a:r>
              <a:rPr lang="en-US" b="0"/>
              <a:t>iểm các môn...)</a:t>
            </a:r>
          </a:p>
          <a:p>
            <a:pPr marL="1257300" indent="-1257300" algn="just">
              <a:spcBef>
                <a:spcPct val="50000"/>
              </a:spcBef>
            </a:pPr>
            <a:r>
              <a:rPr lang="en-US" b="0">
                <a:solidFill>
                  <a:srgbClr val="0000FF"/>
                </a:solidFill>
              </a:rPr>
              <a:t>          Kết quả thu </a:t>
            </a:r>
            <a:r>
              <a:rPr lang="vi-VN" b="0">
                <a:solidFill>
                  <a:srgbClr val="0000FF"/>
                </a:solidFill>
              </a:rPr>
              <a:t>đư</a:t>
            </a:r>
            <a:r>
              <a:rPr lang="en-US" b="0">
                <a:solidFill>
                  <a:srgbClr val="0000FF"/>
                </a:solidFill>
              </a:rPr>
              <a:t>ợc:</a:t>
            </a:r>
            <a:r>
              <a:rPr lang="en-US" b="0"/>
              <a:t>      Kết quả học tập của học sinh</a:t>
            </a:r>
          </a:p>
        </p:txBody>
      </p:sp>
      <p:sp>
        <p:nvSpPr>
          <p:cNvPr id="270352" name="Text Box 16"/>
          <p:cNvSpPr txBox="1">
            <a:spLocks noChangeArrowheads="1"/>
          </p:cNvSpPr>
          <p:nvPr/>
        </p:nvSpPr>
        <p:spPr bwMode="auto">
          <a:xfrm>
            <a:off x="457200" y="5638800"/>
            <a:ext cx="8382000" cy="708025"/>
          </a:xfrm>
          <a:prstGeom prst="rect">
            <a:avLst/>
          </a:prstGeom>
          <a:gradFill rotWithShape="1">
            <a:gsLst>
              <a:gs pos="0">
                <a:schemeClr val="bg1"/>
              </a:gs>
              <a:gs pos="100000">
                <a:srgbClr val="FFDDFF"/>
              </a:gs>
            </a:gsLst>
            <a:path path="shape">
              <a:fillToRect l="50000" t="50000" r="50000" b="50000"/>
            </a:path>
          </a:gradFill>
          <a:ln w="9525">
            <a:noFill/>
            <a:miter lim="800000"/>
            <a:headEnd/>
            <a:tailEnd/>
          </a:ln>
        </p:spPr>
        <p:txBody>
          <a:bodyPr>
            <a:spAutoFit/>
          </a:bodyPr>
          <a:lstStyle/>
          <a:p>
            <a:pPr marL="3028950" indent="-3028950">
              <a:spcBef>
                <a:spcPct val="50000"/>
              </a:spcBef>
            </a:pPr>
            <a:r>
              <a:rPr lang="en-US" sz="2000" i="1">
                <a:sym typeface="Wingdings" pitchFamily="2" charset="2"/>
              </a:rPr>
              <a:t> </a:t>
            </a:r>
            <a:r>
              <a:rPr lang="en-US" sz="2000" i="1">
                <a:solidFill>
                  <a:srgbClr val="0000FF"/>
                </a:solidFill>
              </a:rPr>
              <a:t>Xác </a:t>
            </a:r>
            <a:r>
              <a:rPr lang="vi-VN" sz="2000" i="1">
                <a:solidFill>
                  <a:srgbClr val="0000FF"/>
                </a:solidFill>
              </a:rPr>
              <a:t>đ</a:t>
            </a:r>
            <a:r>
              <a:rPr lang="en-US" sz="2000" i="1">
                <a:solidFill>
                  <a:srgbClr val="0000FF"/>
                </a:solidFill>
              </a:rPr>
              <a:t>ịnh bài toán </a:t>
            </a:r>
            <a:r>
              <a:rPr lang="en-US" sz="2000" i="1"/>
              <a:t> là b</a:t>
            </a:r>
            <a:r>
              <a:rPr lang="vi-VN" sz="2000" i="1"/>
              <a:t>ư</a:t>
            </a:r>
            <a:r>
              <a:rPr lang="en-US" sz="2000" i="1"/>
              <a:t>ớc </a:t>
            </a:r>
            <a:r>
              <a:rPr lang="vi-VN" sz="2000" i="1"/>
              <a:t>đ</a:t>
            </a:r>
            <a:r>
              <a:rPr lang="en-US" sz="2000" i="1"/>
              <a:t>ầu tiên và là b</a:t>
            </a:r>
            <a:r>
              <a:rPr lang="vi-VN" sz="2000" i="1"/>
              <a:t>ư</a:t>
            </a:r>
            <a:r>
              <a:rPr lang="en-US" sz="2000" i="1"/>
              <a:t>ớc rất quan trọng trong việc giải bài toán.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270348"/>
                                        </p:tgtEl>
                                        <p:attrNameLst>
                                          <p:attrName>style.visibility</p:attrName>
                                        </p:attrNameLst>
                                      </p:cBhvr>
                                      <p:to>
                                        <p:strVal val="visible"/>
                                      </p:to>
                                    </p:set>
                                    <p:animEffect transition="in" filter="strips(downRight)">
                                      <p:cBhvr>
                                        <p:cTn id="7" dur="500"/>
                                        <p:tgtEl>
                                          <p:spTgt spid="270348"/>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270349"/>
                                        </p:tgtEl>
                                        <p:attrNameLst>
                                          <p:attrName>style.visibility</p:attrName>
                                        </p:attrNameLst>
                                      </p:cBhvr>
                                      <p:to>
                                        <p:strVal val="visible"/>
                                      </p:to>
                                    </p:set>
                                    <p:animEffect transition="in" filter="strips(downRight)">
                                      <p:cBhvr>
                                        <p:cTn id="11" dur="500"/>
                                        <p:tgtEl>
                                          <p:spTgt spid="270349"/>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6" fill="hold" grpId="0" nodeType="clickEffect">
                                  <p:stCondLst>
                                    <p:cond delay="0"/>
                                  </p:stCondLst>
                                  <p:childTnLst>
                                    <p:set>
                                      <p:cBhvr>
                                        <p:cTn id="15" dur="1" fill="hold">
                                          <p:stCondLst>
                                            <p:cond delay="0"/>
                                          </p:stCondLst>
                                        </p:cTn>
                                        <p:tgtEl>
                                          <p:spTgt spid="270350"/>
                                        </p:tgtEl>
                                        <p:attrNameLst>
                                          <p:attrName>style.visibility</p:attrName>
                                        </p:attrNameLst>
                                      </p:cBhvr>
                                      <p:to>
                                        <p:strVal val="visible"/>
                                      </p:to>
                                    </p:set>
                                    <p:animEffect transition="in" filter="strips(downRight)">
                                      <p:cBhvr>
                                        <p:cTn id="16" dur="500"/>
                                        <p:tgtEl>
                                          <p:spTgt spid="270350"/>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6" fill="hold" grpId="0" nodeType="clickEffect">
                                  <p:stCondLst>
                                    <p:cond delay="0"/>
                                  </p:stCondLst>
                                  <p:childTnLst>
                                    <p:set>
                                      <p:cBhvr>
                                        <p:cTn id="20" dur="1" fill="hold">
                                          <p:stCondLst>
                                            <p:cond delay="0"/>
                                          </p:stCondLst>
                                        </p:cTn>
                                        <p:tgtEl>
                                          <p:spTgt spid="270351"/>
                                        </p:tgtEl>
                                        <p:attrNameLst>
                                          <p:attrName>style.visibility</p:attrName>
                                        </p:attrNameLst>
                                      </p:cBhvr>
                                      <p:to>
                                        <p:strVal val="visible"/>
                                      </p:to>
                                    </p:set>
                                    <p:animEffect transition="in" filter="strips(downRight)">
                                      <p:cBhvr>
                                        <p:cTn id="21" dur="500"/>
                                        <p:tgtEl>
                                          <p:spTgt spid="270351"/>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270352"/>
                                        </p:tgtEl>
                                        <p:attrNameLst>
                                          <p:attrName>style.visibility</p:attrName>
                                        </p:attrNameLst>
                                      </p:cBhvr>
                                      <p:to>
                                        <p:strVal val="visible"/>
                                      </p:to>
                                    </p:set>
                                    <p:animEffect transition="in" filter="checkerboard(across)">
                                      <p:cBhvr>
                                        <p:cTn id="26" dur="500"/>
                                        <p:tgtEl>
                                          <p:spTgt spid="270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8" grpId="0"/>
      <p:bldP spid="270349" grpId="0" animBg="1"/>
      <p:bldP spid="270350" grpId="0"/>
      <p:bldP spid="270351" grpId="0"/>
      <p:bldP spid="27035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8" name="Rectangle 4"/>
          <p:cNvSpPr>
            <a:spLocks noChangeArrowheads="1"/>
          </p:cNvSpPr>
          <p:nvPr/>
        </p:nvSpPr>
        <p:spPr bwMode="auto">
          <a:xfrm>
            <a:off x="228600" y="1600200"/>
            <a:ext cx="5410200" cy="609600"/>
          </a:xfrm>
          <a:prstGeom prst="rect">
            <a:avLst/>
          </a:prstGeom>
          <a:noFill/>
          <a:ln w="9525">
            <a:noFill/>
            <a:miter lim="800000"/>
            <a:headEnd/>
            <a:tailEnd/>
          </a:ln>
        </p:spPr>
        <p:txBody>
          <a:bodyPr anchor="ctr"/>
          <a:lstStyle/>
          <a:p>
            <a:r>
              <a:rPr lang="en-US" sz="2400"/>
              <a:t>   </a:t>
            </a:r>
            <a:r>
              <a:rPr lang="en-US" sz="2400">
                <a:solidFill>
                  <a:schemeClr val="tx2"/>
                </a:solidFill>
              </a:rPr>
              <a:t>B</a:t>
            </a:r>
            <a:r>
              <a:rPr lang="vi-VN" sz="2400">
                <a:solidFill>
                  <a:schemeClr val="tx2"/>
                </a:solidFill>
              </a:rPr>
              <a:t>ư</a:t>
            </a:r>
            <a:r>
              <a:rPr lang="en-US" sz="2400">
                <a:solidFill>
                  <a:schemeClr val="tx2"/>
                </a:solidFill>
              </a:rPr>
              <a:t>ớc 1: Max </a:t>
            </a:r>
            <a:r>
              <a:rPr lang="en-US" sz="2400">
                <a:solidFill>
                  <a:schemeClr val="tx2"/>
                </a:solidFill>
                <a:sym typeface="Symbol" pitchFamily="18" charset="2"/>
              </a:rPr>
              <a:t> a</a:t>
            </a:r>
            <a:r>
              <a:rPr lang="en-US" sz="2400" baseline="-25000">
                <a:solidFill>
                  <a:schemeClr val="tx2"/>
                </a:solidFill>
                <a:sym typeface="Symbol" pitchFamily="18" charset="2"/>
              </a:rPr>
              <a:t>1 </a:t>
            </a:r>
            <a:r>
              <a:rPr lang="en-US" sz="2400">
                <a:solidFill>
                  <a:schemeClr val="tx2"/>
                </a:solidFill>
                <a:sym typeface="Symbol" pitchFamily="18" charset="2"/>
              </a:rPr>
              <a:t> ; i  1</a:t>
            </a:r>
          </a:p>
        </p:txBody>
      </p:sp>
      <p:sp>
        <p:nvSpPr>
          <p:cNvPr id="257029" name="Rectangle 5"/>
          <p:cNvSpPr>
            <a:spLocks noChangeArrowheads="1"/>
          </p:cNvSpPr>
          <p:nvPr/>
        </p:nvSpPr>
        <p:spPr bwMode="auto">
          <a:xfrm>
            <a:off x="228600" y="3124200"/>
            <a:ext cx="7924800" cy="609600"/>
          </a:xfrm>
          <a:prstGeom prst="rect">
            <a:avLst/>
          </a:prstGeom>
          <a:noFill/>
          <a:ln w="9525">
            <a:noFill/>
            <a:miter lim="800000"/>
            <a:headEnd/>
            <a:tailEnd/>
          </a:ln>
        </p:spPr>
        <p:txBody>
          <a:bodyPr anchor="ctr"/>
          <a:lstStyle/>
          <a:p>
            <a:r>
              <a:rPr lang="en-US" sz="2400"/>
              <a:t>   </a:t>
            </a:r>
            <a:r>
              <a:rPr lang="en-US" sz="2400">
                <a:solidFill>
                  <a:schemeClr val="tx2"/>
                </a:solidFill>
              </a:rPr>
              <a:t>B</a:t>
            </a:r>
            <a:r>
              <a:rPr lang="vi-VN" sz="2400">
                <a:solidFill>
                  <a:schemeClr val="tx2"/>
                </a:solidFill>
              </a:rPr>
              <a:t>ư</a:t>
            </a:r>
            <a:r>
              <a:rPr lang="en-US" sz="2400">
                <a:solidFill>
                  <a:schemeClr val="tx2"/>
                </a:solidFill>
              </a:rPr>
              <a:t>ớc 3: Nếu i &gt; N, chuyển </a:t>
            </a:r>
            <a:r>
              <a:rPr lang="vi-VN" sz="2400">
                <a:solidFill>
                  <a:schemeClr val="tx2"/>
                </a:solidFill>
              </a:rPr>
              <a:t>đ</a:t>
            </a:r>
            <a:r>
              <a:rPr lang="en-US" sz="2400">
                <a:solidFill>
                  <a:schemeClr val="tx2"/>
                </a:solidFill>
              </a:rPr>
              <a:t>ến b</a:t>
            </a:r>
            <a:r>
              <a:rPr lang="vi-VN" sz="2400">
                <a:solidFill>
                  <a:schemeClr val="tx2"/>
                </a:solidFill>
              </a:rPr>
              <a:t>ư</a:t>
            </a:r>
            <a:r>
              <a:rPr lang="en-US" sz="2400">
                <a:solidFill>
                  <a:schemeClr val="tx2"/>
                </a:solidFill>
              </a:rPr>
              <a:t>ớc 5 </a:t>
            </a:r>
          </a:p>
        </p:txBody>
      </p:sp>
      <p:sp>
        <p:nvSpPr>
          <p:cNvPr id="31748" name="Rectangle 10"/>
          <p:cNvSpPr>
            <a:spLocks noChangeArrowheads="1"/>
          </p:cNvSpPr>
          <p:nvPr/>
        </p:nvSpPr>
        <p:spPr bwMode="auto">
          <a:xfrm>
            <a:off x="2209800" y="685800"/>
            <a:ext cx="3505200" cy="488950"/>
          </a:xfrm>
          <a:prstGeom prst="rect">
            <a:avLst/>
          </a:prstGeom>
          <a:noFill/>
          <a:ln w="9525">
            <a:noFill/>
            <a:miter lim="800000"/>
            <a:headEnd/>
            <a:tailEnd/>
          </a:ln>
        </p:spPr>
        <p:txBody>
          <a:bodyPr>
            <a:spAutoFit/>
          </a:bodyPr>
          <a:lstStyle/>
          <a:p>
            <a:pPr algn="ctr" eaLnBrk="0" hangingPunct="0"/>
            <a:r>
              <a:rPr lang="en-US" sz="2600" b="0">
                <a:solidFill>
                  <a:srgbClr val="FF3300"/>
                </a:solidFill>
              </a:rPr>
              <a:t>Thuật toán tìm max</a:t>
            </a:r>
          </a:p>
        </p:txBody>
      </p:sp>
      <p:sp>
        <p:nvSpPr>
          <p:cNvPr id="257035" name="Rectangle 11"/>
          <p:cNvSpPr>
            <a:spLocks noChangeArrowheads="1"/>
          </p:cNvSpPr>
          <p:nvPr/>
        </p:nvSpPr>
        <p:spPr bwMode="auto">
          <a:xfrm>
            <a:off x="228600" y="2362200"/>
            <a:ext cx="5410200" cy="609600"/>
          </a:xfrm>
          <a:prstGeom prst="rect">
            <a:avLst/>
          </a:prstGeom>
          <a:noFill/>
          <a:ln w="9525">
            <a:noFill/>
            <a:miter lim="800000"/>
            <a:headEnd/>
            <a:tailEnd/>
          </a:ln>
        </p:spPr>
        <p:txBody>
          <a:bodyPr anchor="ctr"/>
          <a:lstStyle/>
          <a:p>
            <a:r>
              <a:rPr lang="en-US" sz="2400"/>
              <a:t>   </a:t>
            </a:r>
            <a:r>
              <a:rPr lang="en-US" sz="2400">
                <a:solidFill>
                  <a:schemeClr val="tx2"/>
                </a:solidFill>
              </a:rPr>
              <a:t>B</a:t>
            </a:r>
            <a:r>
              <a:rPr lang="vi-VN" sz="2400">
                <a:solidFill>
                  <a:schemeClr val="tx2"/>
                </a:solidFill>
              </a:rPr>
              <a:t>ư</a:t>
            </a:r>
            <a:r>
              <a:rPr lang="en-US" sz="2400">
                <a:solidFill>
                  <a:schemeClr val="tx2"/>
                </a:solidFill>
              </a:rPr>
              <a:t>ớc 2: </a:t>
            </a:r>
            <a:r>
              <a:rPr lang="en-US" sz="2400">
                <a:solidFill>
                  <a:schemeClr val="tx2"/>
                </a:solidFill>
                <a:sym typeface="Symbol" pitchFamily="18" charset="2"/>
              </a:rPr>
              <a:t>i i +1</a:t>
            </a:r>
          </a:p>
        </p:txBody>
      </p:sp>
      <p:sp>
        <p:nvSpPr>
          <p:cNvPr id="257036" name="Rectangle 12"/>
          <p:cNvSpPr>
            <a:spLocks noChangeArrowheads="1"/>
          </p:cNvSpPr>
          <p:nvPr/>
        </p:nvSpPr>
        <p:spPr bwMode="auto">
          <a:xfrm>
            <a:off x="228600" y="3962400"/>
            <a:ext cx="8915400" cy="1066800"/>
          </a:xfrm>
          <a:prstGeom prst="rect">
            <a:avLst/>
          </a:prstGeom>
          <a:noFill/>
          <a:ln w="9525">
            <a:noFill/>
            <a:miter lim="800000"/>
            <a:headEnd/>
            <a:tailEnd/>
          </a:ln>
        </p:spPr>
        <p:txBody>
          <a:bodyPr anchor="ctr"/>
          <a:lstStyle/>
          <a:p>
            <a:r>
              <a:rPr lang="en-US" sz="2400"/>
              <a:t>   </a:t>
            </a:r>
            <a:r>
              <a:rPr lang="en-US" sz="2400">
                <a:solidFill>
                  <a:schemeClr val="tx2"/>
                </a:solidFill>
              </a:rPr>
              <a:t>B</a:t>
            </a:r>
            <a:r>
              <a:rPr lang="vi-VN" sz="2400">
                <a:solidFill>
                  <a:schemeClr val="tx2"/>
                </a:solidFill>
              </a:rPr>
              <a:t>ư</a:t>
            </a:r>
            <a:r>
              <a:rPr lang="en-US" sz="2400">
                <a:solidFill>
                  <a:schemeClr val="tx2"/>
                </a:solidFill>
              </a:rPr>
              <a:t>ớc 4: Nếu a</a:t>
            </a:r>
            <a:r>
              <a:rPr lang="en-US" sz="2400" baseline="-25000">
                <a:solidFill>
                  <a:schemeClr val="tx2"/>
                </a:solidFill>
              </a:rPr>
              <a:t>i</a:t>
            </a:r>
            <a:r>
              <a:rPr lang="en-US" sz="2400">
                <a:solidFill>
                  <a:schemeClr val="tx2"/>
                </a:solidFill>
              </a:rPr>
              <a:t> &gt; Max thì Max </a:t>
            </a:r>
            <a:r>
              <a:rPr lang="en-US" sz="2400">
                <a:solidFill>
                  <a:schemeClr val="tx2"/>
                </a:solidFill>
                <a:sym typeface="Symbol" pitchFamily="18" charset="2"/>
              </a:rPr>
              <a:t> a</a:t>
            </a:r>
            <a:r>
              <a:rPr lang="en-US" sz="2400" baseline="-25000">
                <a:solidFill>
                  <a:schemeClr val="tx2"/>
                </a:solidFill>
                <a:sym typeface="Symbol" pitchFamily="18" charset="2"/>
              </a:rPr>
              <a:t>i </a:t>
            </a:r>
            <a:r>
              <a:rPr lang="en-US" sz="2400">
                <a:solidFill>
                  <a:schemeClr val="tx2"/>
                </a:solidFill>
                <a:sym typeface="Symbol" pitchFamily="18" charset="2"/>
              </a:rPr>
              <a:t>rồi quay lại b</a:t>
            </a:r>
            <a:r>
              <a:rPr lang="vi-VN" sz="2400">
                <a:solidFill>
                  <a:schemeClr val="tx2"/>
                </a:solidFill>
                <a:sym typeface="Symbol" pitchFamily="18" charset="2"/>
              </a:rPr>
              <a:t>ư</a:t>
            </a:r>
            <a:r>
              <a:rPr lang="en-US" sz="2400">
                <a:solidFill>
                  <a:schemeClr val="tx2"/>
                </a:solidFill>
                <a:sym typeface="Symbol" pitchFamily="18" charset="2"/>
              </a:rPr>
              <a:t>ớc 2</a:t>
            </a:r>
            <a:br>
              <a:rPr lang="en-US" sz="2400">
                <a:solidFill>
                  <a:schemeClr val="tx2"/>
                </a:solidFill>
                <a:sym typeface="Symbol" pitchFamily="18" charset="2"/>
              </a:rPr>
            </a:br>
            <a:r>
              <a:rPr lang="en-US" sz="2400">
                <a:solidFill>
                  <a:schemeClr val="tx2"/>
                </a:solidFill>
                <a:sym typeface="Symbol" pitchFamily="18" charset="2"/>
              </a:rPr>
              <a:t>               tr</a:t>
            </a:r>
            <a:r>
              <a:rPr lang="vi-VN" sz="2400">
                <a:solidFill>
                  <a:schemeClr val="tx2"/>
                </a:solidFill>
                <a:sym typeface="Symbol" pitchFamily="18" charset="2"/>
              </a:rPr>
              <a:t>ư</a:t>
            </a:r>
            <a:r>
              <a:rPr lang="en-US" sz="2400">
                <a:solidFill>
                  <a:schemeClr val="tx2"/>
                </a:solidFill>
                <a:sym typeface="Symbol" pitchFamily="18" charset="2"/>
              </a:rPr>
              <a:t>ờng hợp ng</a:t>
            </a:r>
            <a:r>
              <a:rPr lang="vi-VN" sz="2400">
                <a:solidFill>
                  <a:schemeClr val="tx2"/>
                </a:solidFill>
                <a:sym typeface="Symbol" pitchFamily="18" charset="2"/>
              </a:rPr>
              <a:t>ư</a:t>
            </a:r>
            <a:r>
              <a:rPr lang="en-US" sz="2400">
                <a:solidFill>
                  <a:schemeClr val="tx2"/>
                </a:solidFill>
                <a:sym typeface="Symbol" pitchFamily="18" charset="2"/>
              </a:rPr>
              <a:t>ợc lại giữ nguyên Max và quay</a:t>
            </a:r>
            <a:br>
              <a:rPr lang="en-US" sz="2400">
                <a:solidFill>
                  <a:schemeClr val="tx2"/>
                </a:solidFill>
                <a:sym typeface="Symbol" pitchFamily="18" charset="2"/>
              </a:rPr>
            </a:br>
            <a:r>
              <a:rPr lang="en-US" sz="2400">
                <a:solidFill>
                  <a:schemeClr val="tx2"/>
                </a:solidFill>
                <a:sym typeface="Symbol" pitchFamily="18" charset="2"/>
              </a:rPr>
              <a:t>               lại b</a:t>
            </a:r>
            <a:r>
              <a:rPr lang="vi-VN" sz="2400">
                <a:solidFill>
                  <a:schemeClr val="tx2"/>
                </a:solidFill>
                <a:sym typeface="Symbol" pitchFamily="18" charset="2"/>
              </a:rPr>
              <a:t>ư</a:t>
            </a:r>
            <a:r>
              <a:rPr lang="en-US" sz="2400">
                <a:solidFill>
                  <a:schemeClr val="tx2"/>
                </a:solidFill>
                <a:sym typeface="Symbol" pitchFamily="18" charset="2"/>
              </a:rPr>
              <a:t>ớc 2</a:t>
            </a:r>
            <a:endParaRPr lang="en-US" sz="2400" baseline="-25000">
              <a:solidFill>
                <a:schemeClr val="tx2"/>
              </a:solidFill>
              <a:sym typeface="Symbol" pitchFamily="18" charset="2"/>
            </a:endParaRPr>
          </a:p>
        </p:txBody>
      </p:sp>
      <p:sp>
        <p:nvSpPr>
          <p:cNvPr id="257037" name="Rectangle 13"/>
          <p:cNvSpPr>
            <a:spLocks noChangeArrowheads="1"/>
          </p:cNvSpPr>
          <p:nvPr/>
        </p:nvSpPr>
        <p:spPr bwMode="auto">
          <a:xfrm>
            <a:off x="228600" y="5181600"/>
            <a:ext cx="5410200" cy="609600"/>
          </a:xfrm>
          <a:prstGeom prst="rect">
            <a:avLst/>
          </a:prstGeom>
          <a:noFill/>
          <a:ln w="9525">
            <a:noFill/>
            <a:miter lim="800000"/>
            <a:headEnd/>
            <a:tailEnd/>
          </a:ln>
        </p:spPr>
        <p:txBody>
          <a:bodyPr anchor="ctr"/>
          <a:lstStyle/>
          <a:p>
            <a:r>
              <a:rPr lang="en-US" sz="2400"/>
              <a:t>   </a:t>
            </a:r>
            <a:r>
              <a:rPr lang="en-US" sz="2400">
                <a:solidFill>
                  <a:schemeClr val="tx2"/>
                </a:solidFill>
              </a:rPr>
              <a:t>B</a:t>
            </a:r>
            <a:r>
              <a:rPr lang="vi-VN" sz="2400">
                <a:solidFill>
                  <a:schemeClr val="tx2"/>
                </a:solidFill>
              </a:rPr>
              <a:t>ư</a:t>
            </a:r>
            <a:r>
              <a:rPr lang="en-US" sz="2400">
                <a:solidFill>
                  <a:schemeClr val="tx2"/>
                </a:solidFill>
              </a:rPr>
              <a:t>ớc 5: Kết thúc thuật toán</a:t>
            </a:r>
            <a:endParaRPr lang="en-US" sz="2400">
              <a:solidFill>
                <a:schemeClr val="tx2"/>
              </a:solidFill>
              <a:sym typeface="Symbol" pitchFamily="18" charset="2"/>
            </a:endParaRPr>
          </a:p>
        </p:txBody>
      </p:sp>
      <p:pic>
        <p:nvPicPr>
          <p:cNvPr id="31752" name="Picture 14"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pic>
        <p:nvPicPr>
          <p:cNvPr id="31753" name="Picture 15" descr="9"/>
          <p:cNvPicPr>
            <a:picLocks noChangeAspect="1" noChangeArrowheads="1"/>
          </p:cNvPicPr>
          <p:nvPr/>
        </p:nvPicPr>
        <p:blipFill>
          <a:blip r:embed="rId3"/>
          <a:srcRect/>
          <a:stretch>
            <a:fillRect/>
          </a:stretch>
        </p:blipFill>
        <p:spPr bwMode="auto">
          <a:xfrm>
            <a:off x="0" y="6477000"/>
            <a:ext cx="9144000" cy="3810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57028"/>
                                        </p:tgtEl>
                                        <p:attrNameLst>
                                          <p:attrName>style.visibility</p:attrName>
                                        </p:attrNameLst>
                                      </p:cBhvr>
                                      <p:to>
                                        <p:strVal val="visible"/>
                                      </p:to>
                                    </p:set>
                                    <p:animEffect transition="in" filter="strips(downRight)">
                                      <p:cBhvr>
                                        <p:cTn id="7" dur="500"/>
                                        <p:tgtEl>
                                          <p:spTgt spid="25702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57035"/>
                                        </p:tgtEl>
                                        <p:attrNameLst>
                                          <p:attrName>style.visibility</p:attrName>
                                        </p:attrNameLst>
                                      </p:cBhvr>
                                      <p:to>
                                        <p:strVal val="visible"/>
                                      </p:to>
                                    </p:set>
                                    <p:animEffect transition="in" filter="strips(downRight)">
                                      <p:cBhvr>
                                        <p:cTn id="12" dur="500"/>
                                        <p:tgtEl>
                                          <p:spTgt spid="25703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57029"/>
                                        </p:tgtEl>
                                        <p:attrNameLst>
                                          <p:attrName>style.visibility</p:attrName>
                                        </p:attrNameLst>
                                      </p:cBhvr>
                                      <p:to>
                                        <p:strVal val="visible"/>
                                      </p:to>
                                    </p:set>
                                    <p:animEffect transition="in" filter="strips(downRight)">
                                      <p:cBhvr>
                                        <p:cTn id="17" dur="500"/>
                                        <p:tgtEl>
                                          <p:spTgt spid="257029"/>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57036"/>
                                        </p:tgtEl>
                                        <p:attrNameLst>
                                          <p:attrName>style.visibility</p:attrName>
                                        </p:attrNameLst>
                                      </p:cBhvr>
                                      <p:to>
                                        <p:strVal val="visible"/>
                                      </p:to>
                                    </p:set>
                                    <p:animEffect transition="in" filter="strips(downRight)">
                                      <p:cBhvr>
                                        <p:cTn id="22" dur="500"/>
                                        <p:tgtEl>
                                          <p:spTgt spid="257036"/>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57037"/>
                                        </p:tgtEl>
                                        <p:attrNameLst>
                                          <p:attrName>style.visibility</p:attrName>
                                        </p:attrNameLst>
                                      </p:cBhvr>
                                      <p:to>
                                        <p:strVal val="visible"/>
                                      </p:to>
                                    </p:set>
                                    <p:animEffect transition="in" filter="strips(downRight)">
                                      <p:cBhvr>
                                        <p:cTn id="27" dur="500"/>
                                        <p:tgtEl>
                                          <p:spTgt spid="2570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28" grpId="0"/>
      <p:bldP spid="257029" grpId="0"/>
      <p:bldP spid="257035" grpId="0"/>
      <p:bldP spid="257036" grpId="0"/>
      <p:bldP spid="25703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LP_BU"/>
          <p:cNvPicPr>
            <a:picLocks noChangeAspect="1" noChangeArrowheads="1"/>
          </p:cNvPicPr>
          <p:nvPr/>
        </p:nvPicPr>
        <p:blipFill>
          <a:blip r:embed="rId2"/>
          <a:srcRect/>
          <a:stretch>
            <a:fillRect/>
          </a:stretch>
        </p:blipFill>
        <p:spPr bwMode="auto">
          <a:xfrm>
            <a:off x="0" y="0"/>
            <a:ext cx="9144000" cy="6858000"/>
          </a:xfrm>
          <a:prstGeom prst="rect">
            <a:avLst/>
          </a:prstGeom>
          <a:noFill/>
          <a:ln w="76200" cmpd="tri">
            <a:solidFill>
              <a:srgbClr val="000000"/>
            </a:solidFill>
            <a:miter lim="800000"/>
            <a:headEnd/>
            <a:tailEnd/>
          </a:ln>
        </p:spPr>
      </p:pic>
      <p:sp>
        <p:nvSpPr>
          <p:cNvPr id="32771" name="Rectangle 3"/>
          <p:cNvSpPr>
            <a:spLocks noChangeArrowheads="1"/>
          </p:cNvSpPr>
          <p:nvPr/>
        </p:nvSpPr>
        <p:spPr bwMode="auto">
          <a:xfrm>
            <a:off x="0" y="304800"/>
            <a:ext cx="1143000" cy="14478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32772" name="WordArt 4"/>
          <p:cNvSpPr>
            <a:spLocks noChangeArrowheads="1" noChangeShapeType="1" noTextEdit="1"/>
          </p:cNvSpPr>
          <p:nvPr/>
        </p:nvSpPr>
        <p:spPr bwMode="auto">
          <a:xfrm rot="5400000">
            <a:off x="-2476500" y="2667000"/>
            <a:ext cx="6096000" cy="1066800"/>
          </a:xfrm>
          <a:prstGeom prst="rect">
            <a:avLst/>
          </a:prstGeom>
        </p:spPr>
        <p:txBody>
          <a:bodyPr vert="wordArtVert" wrap="none" fromWordArt="1">
            <a:prstTxWarp prst="textPlain">
              <a:avLst>
                <a:gd name="adj" fmla="val 50000"/>
              </a:avLst>
            </a:prstTxWarp>
            <a:scene3d>
              <a:camera prst="legacyPerspectiveFront">
                <a:rot lat="20639995" lon="20699994" rev="0"/>
              </a:camera>
              <a:lightRig rig="legacyNormal3" dir="l"/>
            </a:scene3d>
            <a:sp3d extrusionH="201600" prstMaterial="legacyPlastic">
              <a:extrusionClr>
                <a:srgbClr val="FF9966"/>
              </a:extrusionClr>
            </a:sp3d>
          </a:bodyPr>
          <a:lstStyle/>
          <a:p>
            <a:pPr algn="ctr" fontAlgn="auto"/>
            <a:r>
              <a:rPr lang="en-US" sz="3600" kern="10">
                <a:ln w="9525">
                  <a:round/>
                  <a:headEnd/>
                  <a:tailEnd/>
                </a:ln>
                <a:gradFill rotWithShape="1">
                  <a:gsLst>
                    <a:gs pos="0">
                      <a:srgbClr val="FFFFFF"/>
                    </a:gs>
                    <a:gs pos="50000">
                      <a:srgbClr val="FF9966"/>
                    </a:gs>
                    <a:gs pos="100000">
                      <a:srgbClr val="FFFFFF"/>
                    </a:gs>
                  </a:gsLst>
                  <a:lin ang="5400000" scaled="1"/>
                </a:gradFill>
                <a:latin typeface="Arial"/>
                <a:cs typeface="Arial"/>
              </a:rPr>
              <a:t>TIN HỌC 8</a:t>
            </a:r>
          </a:p>
        </p:txBody>
      </p:sp>
      <p:sp>
        <p:nvSpPr>
          <p:cNvPr id="32773" name="Rectangle 5"/>
          <p:cNvSpPr>
            <a:spLocks noChangeArrowheads="1"/>
          </p:cNvSpPr>
          <p:nvPr/>
        </p:nvSpPr>
        <p:spPr bwMode="auto">
          <a:xfrm>
            <a:off x="1295400" y="0"/>
            <a:ext cx="6705600" cy="4648200"/>
          </a:xfrm>
          <a:prstGeom prst="rect">
            <a:avLst/>
          </a:prstGeom>
          <a:solidFill>
            <a:schemeClr val="bg1"/>
          </a:solidFill>
          <a:ln w="9525">
            <a:noFill/>
            <a:miter lim="800000"/>
            <a:headEnd/>
            <a:tailEnd/>
          </a:ln>
        </p:spPr>
        <p:txBody>
          <a:bodyPr wrap="none" anchor="ctr"/>
          <a:lstStyle/>
          <a:p>
            <a:endParaRPr lang="en-US"/>
          </a:p>
        </p:txBody>
      </p:sp>
      <p:sp>
        <p:nvSpPr>
          <p:cNvPr id="32774" name="Text Box 6"/>
          <p:cNvSpPr txBox="1">
            <a:spLocks noChangeArrowheads="1"/>
          </p:cNvSpPr>
          <p:nvPr/>
        </p:nvSpPr>
        <p:spPr bwMode="auto">
          <a:xfrm>
            <a:off x="2667000" y="0"/>
            <a:ext cx="4876800" cy="762000"/>
          </a:xfrm>
          <a:prstGeom prst="rect">
            <a:avLst/>
          </a:prstGeom>
          <a:noFill/>
          <a:ln w="9525">
            <a:noFill/>
            <a:miter lim="800000"/>
            <a:headEnd/>
            <a:tailEnd/>
          </a:ln>
        </p:spPr>
        <p:txBody>
          <a:bodyPr>
            <a:spAutoFit/>
          </a:bodyPr>
          <a:lstStyle/>
          <a:p>
            <a:pPr algn="ctr">
              <a:spcBef>
                <a:spcPct val="50000"/>
              </a:spcBef>
            </a:pPr>
            <a:r>
              <a:rPr lang="en-US" sz="4400">
                <a:solidFill>
                  <a:srgbClr val="962400"/>
                </a:solidFill>
              </a:rPr>
              <a:t>Ghi nhớ!</a:t>
            </a:r>
          </a:p>
        </p:txBody>
      </p:sp>
      <p:sp>
        <p:nvSpPr>
          <p:cNvPr id="32775" name="Rectangle 7"/>
          <p:cNvSpPr>
            <a:spLocks noChangeArrowheads="1"/>
          </p:cNvSpPr>
          <p:nvPr/>
        </p:nvSpPr>
        <p:spPr bwMode="auto">
          <a:xfrm>
            <a:off x="1951038" y="762000"/>
            <a:ext cx="6564312" cy="533400"/>
          </a:xfrm>
          <a:prstGeom prst="rect">
            <a:avLst/>
          </a:prstGeom>
          <a:solidFill>
            <a:schemeClr val="bg1"/>
          </a:solidFill>
          <a:ln w="9525">
            <a:noFill/>
            <a:miter lim="800000"/>
            <a:headEnd/>
            <a:tailEnd/>
          </a:ln>
        </p:spPr>
        <p:txBody>
          <a:bodyPr wrap="none" anchor="ctr"/>
          <a:lstStyle/>
          <a:p>
            <a:endParaRPr lang="en-US"/>
          </a:p>
        </p:txBody>
      </p:sp>
      <p:pic>
        <p:nvPicPr>
          <p:cNvPr id="32776" name="Picture 8" descr="images[48]"/>
          <p:cNvPicPr>
            <a:picLocks noChangeAspect="1" noChangeArrowheads="1"/>
          </p:cNvPicPr>
          <p:nvPr/>
        </p:nvPicPr>
        <p:blipFill>
          <a:blip r:embed="rId3"/>
          <a:srcRect/>
          <a:stretch>
            <a:fillRect/>
          </a:stretch>
        </p:blipFill>
        <p:spPr bwMode="auto">
          <a:xfrm>
            <a:off x="2057400" y="781050"/>
            <a:ext cx="6229350" cy="5924550"/>
          </a:xfrm>
          <a:prstGeom prst="rect">
            <a:avLst/>
          </a:prstGeom>
          <a:noFill/>
          <a:ln w="9525">
            <a:noFill/>
            <a:miter lim="800000"/>
            <a:headEnd/>
            <a:tailEnd/>
          </a:ln>
        </p:spPr>
      </p:pic>
      <p:sp>
        <p:nvSpPr>
          <p:cNvPr id="32777" name="Rectangle 9"/>
          <p:cNvSpPr>
            <a:spLocks noChangeArrowheads="1"/>
          </p:cNvSpPr>
          <p:nvPr/>
        </p:nvSpPr>
        <p:spPr bwMode="auto">
          <a:xfrm>
            <a:off x="2517775" y="6096000"/>
            <a:ext cx="5659438" cy="152400"/>
          </a:xfrm>
          <a:prstGeom prst="rect">
            <a:avLst/>
          </a:prstGeom>
          <a:solidFill>
            <a:srgbClr val="FFFFE5"/>
          </a:solidFill>
          <a:ln w="9525">
            <a:noFill/>
            <a:miter lim="800000"/>
            <a:headEnd/>
            <a:tailEnd/>
          </a:ln>
        </p:spPr>
        <p:txBody>
          <a:bodyPr wrap="none" anchor="ctr"/>
          <a:lstStyle/>
          <a:p>
            <a:endParaRPr lang="en-US"/>
          </a:p>
        </p:txBody>
      </p:sp>
      <p:sp>
        <p:nvSpPr>
          <p:cNvPr id="32778" name="Rectangle 10"/>
          <p:cNvSpPr>
            <a:spLocks noChangeArrowheads="1"/>
          </p:cNvSpPr>
          <p:nvPr/>
        </p:nvSpPr>
        <p:spPr bwMode="auto">
          <a:xfrm>
            <a:off x="2517775" y="6477000"/>
            <a:ext cx="5659438" cy="152400"/>
          </a:xfrm>
          <a:prstGeom prst="rect">
            <a:avLst/>
          </a:prstGeom>
          <a:solidFill>
            <a:srgbClr val="FFFFE5"/>
          </a:solidFill>
          <a:ln w="9525">
            <a:noFill/>
            <a:miter lim="800000"/>
            <a:headEnd/>
            <a:tailEnd/>
          </a:ln>
        </p:spPr>
        <p:txBody>
          <a:bodyPr wrap="none" anchor="ctr"/>
          <a:lstStyle/>
          <a:p>
            <a:endParaRPr lang="en-US"/>
          </a:p>
        </p:txBody>
      </p:sp>
      <p:sp>
        <p:nvSpPr>
          <p:cNvPr id="32779" name="Rectangle 11"/>
          <p:cNvSpPr>
            <a:spLocks noChangeArrowheads="1"/>
          </p:cNvSpPr>
          <p:nvPr/>
        </p:nvSpPr>
        <p:spPr bwMode="auto">
          <a:xfrm>
            <a:off x="2516188" y="1295400"/>
            <a:ext cx="5694362" cy="5334000"/>
          </a:xfrm>
          <a:prstGeom prst="rect">
            <a:avLst/>
          </a:prstGeom>
          <a:solidFill>
            <a:srgbClr val="FFFFE5"/>
          </a:solidFill>
          <a:ln w="9525">
            <a:noFill/>
            <a:miter lim="800000"/>
            <a:headEnd/>
            <a:tailEnd/>
          </a:ln>
        </p:spPr>
        <p:txBody>
          <a:bodyPr wrap="none" anchor="ctr"/>
          <a:lstStyle/>
          <a:p>
            <a:endParaRPr lang="en-US"/>
          </a:p>
        </p:txBody>
      </p:sp>
      <p:sp>
        <p:nvSpPr>
          <p:cNvPr id="32780" name="Rectangle 12"/>
          <p:cNvSpPr>
            <a:spLocks noChangeArrowheads="1"/>
          </p:cNvSpPr>
          <p:nvPr/>
        </p:nvSpPr>
        <p:spPr bwMode="auto">
          <a:xfrm>
            <a:off x="1951038" y="1143000"/>
            <a:ext cx="6564312" cy="152400"/>
          </a:xfrm>
          <a:prstGeom prst="rect">
            <a:avLst/>
          </a:prstGeom>
          <a:solidFill>
            <a:schemeClr val="bg1"/>
          </a:solidFill>
          <a:ln w="9525">
            <a:noFill/>
            <a:miter lim="800000"/>
            <a:headEnd/>
            <a:tailEnd/>
          </a:ln>
        </p:spPr>
        <p:txBody>
          <a:bodyPr wrap="none" anchor="ctr"/>
          <a:lstStyle/>
          <a:p>
            <a:endParaRPr lang="en-US"/>
          </a:p>
        </p:txBody>
      </p:sp>
      <p:pic>
        <p:nvPicPr>
          <p:cNvPr id="32781" name="Picture 13"/>
          <p:cNvPicPr>
            <a:picLocks noChangeAspect="1" noChangeArrowheads="1"/>
          </p:cNvPicPr>
          <p:nvPr/>
        </p:nvPicPr>
        <p:blipFill>
          <a:blip r:embed="rId4"/>
          <a:srcRect/>
          <a:stretch>
            <a:fillRect/>
          </a:stretch>
        </p:blipFill>
        <p:spPr bwMode="auto">
          <a:xfrm>
            <a:off x="2038350" y="1219200"/>
            <a:ext cx="6248400" cy="136525"/>
          </a:xfrm>
          <a:prstGeom prst="rect">
            <a:avLst/>
          </a:prstGeom>
          <a:noFill/>
          <a:ln w="9525">
            <a:noFill/>
            <a:miter lim="800000"/>
            <a:headEnd/>
            <a:tailEnd/>
          </a:ln>
        </p:spPr>
      </p:pic>
      <p:sp>
        <p:nvSpPr>
          <p:cNvPr id="32782" name="Text Box 14"/>
          <p:cNvSpPr txBox="1">
            <a:spLocks noChangeArrowheads="1"/>
          </p:cNvSpPr>
          <p:nvPr/>
        </p:nvSpPr>
        <p:spPr bwMode="auto">
          <a:xfrm>
            <a:off x="2667000" y="1524000"/>
            <a:ext cx="5410200" cy="973138"/>
          </a:xfrm>
          <a:prstGeom prst="rect">
            <a:avLst/>
          </a:prstGeom>
          <a:solidFill>
            <a:srgbClr val="FFFFE5"/>
          </a:solidFill>
          <a:ln w="9525">
            <a:noFill/>
            <a:miter lim="800000"/>
            <a:headEnd/>
            <a:tailEnd/>
          </a:ln>
        </p:spPr>
        <p:txBody>
          <a:bodyPr>
            <a:spAutoFit/>
          </a:bodyPr>
          <a:lstStyle/>
          <a:p>
            <a:pPr marL="285750" indent="-285750" algn="just">
              <a:lnSpc>
                <a:spcPct val="120000"/>
              </a:lnSpc>
              <a:spcBef>
                <a:spcPct val="50000"/>
              </a:spcBef>
              <a:buClr>
                <a:srgbClr val="FF3300"/>
              </a:buClr>
              <a:buFont typeface="Wingdings" pitchFamily="2" charset="2"/>
              <a:buChar char="v"/>
            </a:pPr>
            <a:r>
              <a:rPr lang="en-US" sz="1600">
                <a:solidFill>
                  <a:srgbClr val="0000FF"/>
                </a:solidFill>
              </a:rPr>
              <a:t>Xác </a:t>
            </a:r>
            <a:r>
              <a:rPr lang="vi-VN" sz="1600">
                <a:solidFill>
                  <a:srgbClr val="0000FF"/>
                </a:solidFill>
              </a:rPr>
              <a:t>đ</a:t>
            </a:r>
            <a:r>
              <a:rPr lang="en-US" sz="1600">
                <a:solidFill>
                  <a:srgbClr val="0000FF"/>
                </a:solidFill>
              </a:rPr>
              <a:t>ịnh bài toán</a:t>
            </a:r>
            <a:r>
              <a:rPr lang="en-US" sz="1600"/>
              <a:t> là việc xác </a:t>
            </a:r>
            <a:r>
              <a:rPr lang="vi-VN" sz="1600"/>
              <a:t>đ</a:t>
            </a:r>
            <a:r>
              <a:rPr lang="en-US" sz="1600"/>
              <a:t>ịnh các </a:t>
            </a:r>
            <a:r>
              <a:rPr lang="vi-VN" sz="1600"/>
              <a:t>đ</a:t>
            </a:r>
            <a:r>
              <a:rPr lang="en-US" sz="1600"/>
              <a:t>iều kiện ban </a:t>
            </a:r>
            <a:r>
              <a:rPr lang="vi-VN" sz="1600"/>
              <a:t>đ</a:t>
            </a:r>
            <a:r>
              <a:rPr lang="en-US" sz="1600"/>
              <a:t>ầu( thông tin vào-ra INPUT) và các kết quả cần thu </a:t>
            </a:r>
            <a:r>
              <a:rPr lang="vi-VN" sz="1600"/>
              <a:t>đư</a:t>
            </a:r>
            <a:r>
              <a:rPr lang="en-US" sz="1600"/>
              <a:t>ợc( thông tin ra ( OUTPUT)</a:t>
            </a:r>
          </a:p>
        </p:txBody>
      </p:sp>
      <p:sp>
        <p:nvSpPr>
          <p:cNvPr id="32783" name="Rectangle 15"/>
          <p:cNvSpPr>
            <a:spLocks noChangeArrowheads="1"/>
          </p:cNvSpPr>
          <p:nvPr/>
        </p:nvSpPr>
        <p:spPr bwMode="auto">
          <a:xfrm>
            <a:off x="1962150" y="609600"/>
            <a:ext cx="6477000" cy="609600"/>
          </a:xfrm>
          <a:prstGeom prst="rect">
            <a:avLst/>
          </a:prstGeom>
          <a:solidFill>
            <a:schemeClr val="bg1"/>
          </a:solidFill>
          <a:ln w="9525">
            <a:noFill/>
            <a:miter lim="800000"/>
            <a:headEnd/>
            <a:tailEnd/>
          </a:ln>
        </p:spPr>
        <p:txBody>
          <a:bodyPr wrap="none" anchor="ctr"/>
          <a:lstStyle/>
          <a:p>
            <a:endParaRPr lang="en-US"/>
          </a:p>
        </p:txBody>
      </p:sp>
      <p:pic>
        <p:nvPicPr>
          <p:cNvPr id="32784" name="Picture 16" descr="bang"/>
          <p:cNvPicPr>
            <a:picLocks noChangeAspect="1" noChangeArrowheads="1"/>
          </p:cNvPicPr>
          <p:nvPr/>
        </p:nvPicPr>
        <p:blipFill>
          <a:blip r:embed="rId5"/>
          <a:srcRect/>
          <a:stretch>
            <a:fillRect/>
          </a:stretch>
        </p:blipFill>
        <p:spPr bwMode="auto">
          <a:xfrm>
            <a:off x="3200400" y="762000"/>
            <a:ext cx="3810000" cy="209550"/>
          </a:xfrm>
          <a:prstGeom prst="rect">
            <a:avLst/>
          </a:prstGeom>
          <a:noFill/>
          <a:ln w="9525">
            <a:noFill/>
            <a:miter lim="800000"/>
            <a:headEnd/>
            <a:tailEnd/>
          </a:ln>
        </p:spPr>
      </p:pic>
      <p:sp>
        <p:nvSpPr>
          <p:cNvPr id="32785" name="Text Box 17"/>
          <p:cNvSpPr txBox="1">
            <a:spLocks noChangeArrowheads="1"/>
          </p:cNvSpPr>
          <p:nvPr/>
        </p:nvSpPr>
        <p:spPr bwMode="auto">
          <a:xfrm>
            <a:off x="2647950" y="2743200"/>
            <a:ext cx="5410200" cy="1274763"/>
          </a:xfrm>
          <a:prstGeom prst="rect">
            <a:avLst/>
          </a:prstGeom>
          <a:solidFill>
            <a:srgbClr val="FFFFE5"/>
          </a:solidFill>
          <a:ln w="9525">
            <a:noFill/>
            <a:miter lim="800000"/>
            <a:headEnd/>
            <a:tailEnd/>
          </a:ln>
        </p:spPr>
        <p:txBody>
          <a:bodyPr>
            <a:spAutoFit/>
          </a:bodyPr>
          <a:lstStyle/>
          <a:p>
            <a:pPr marL="285750" indent="-285750" algn="just">
              <a:lnSpc>
                <a:spcPct val="120000"/>
              </a:lnSpc>
              <a:spcBef>
                <a:spcPct val="50000"/>
              </a:spcBef>
              <a:buClr>
                <a:srgbClr val="FF3300"/>
              </a:buClr>
              <a:buFont typeface="Wingdings" pitchFamily="2" charset="2"/>
              <a:buChar char="v"/>
            </a:pPr>
            <a:r>
              <a:rPr lang="en-US" sz="1600">
                <a:solidFill>
                  <a:srgbClr val="0000FF"/>
                </a:solidFill>
              </a:rPr>
              <a:t>Giải bài toán trên máy tính</a:t>
            </a:r>
            <a:r>
              <a:rPr lang="en-US" sz="1600"/>
              <a:t> nghĩa là h</a:t>
            </a:r>
            <a:r>
              <a:rPr lang="vi-VN" sz="1600"/>
              <a:t>ư</a:t>
            </a:r>
            <a:r>
              <a:rPr lang="en-US" sz="1600"/>
              <a:t>ớng dẫn cho máy tính dãy hữu hạn các thao tác </a:t>
            </a:r>
            <a:r>
              <a:rPr lang="vi-VN" sz="1600"/>
              <a:t>đơ</a:t>
            </a:r>
            <a:r>
              <a:rPr lang="en-US" sz="1600"/>
              <a:t>n giản( thuật toán) mà nó có thể thực hiện </a:t>
            </a:r>
            <a:r>
              <a:rPr lang="vi-VN" sz="1600"/>
              <a:t>đư</a:t>
            </a:r>
            <a:r>
              <a:rPr lang="en-US" sz="1600"/>
              <a:t>ợc </a:t>
            </a:r>
            <a:r>
              <a:rPr lang="vi-VN" sz="1600"/>
              <a:t>đ</a:t>
            </a:r>
            <a:r>
              <a:rPr lang="en-US" sz="1600"/>
              <a:t>ể cho ta kết quả.</a:t>
            </a:r>
          </a:p>
        </p:txBody>
      </p:sp>
      <p:sp>
        <p:nvSpPr>
          <p:cNvPr id="32786" name="Text Box 18"/>
          <p:cNvSpPr txBox="1">
            <a:spLocks noChangeArrowheads="1"/>
          </p:cNvSpPr>
          <p:nvPr/>
        </p:nvSpPr>
        <p:spPr bwMode="auto">
          <a:xfrm>
            <a:off x="2647950" y="4130675"/>
            <a:ext cx="5410200" cy="973138"/>
          </a:xfrm>
          <a:prstGeom prst="rect">
            <a:avLst/>
          </a:prstGeom>
          <a:solidFill>
            <a:srgbClr val="FFFFE5"/>
          </a:solidFill>
          <a:ln w="9525">
            <a:noFill/>
            <a:miter lim="800000"/>
            <a:headEnd/>
            <a:tailEnd/>
          </a:ln>
        </p:spPr>
        <p:txBody>
          <a:bodyPr>
            <a:spAutoFit/>
          </a:bodyPr>
          <a:lstStyle/>
          <a:p>
            <a:pPr marL="285750" indent="-285750" algn="just">
              <a:lnSpc>
                <a:spcPct val="120000"/>
              </a:lnSpc>
              <a:spcBef>
                <a:spcPct val="50000"/>
              </a:spcBef>
              <a:buClr>
                <a:srgbClr val="FF3300"/>
              </a:buClr>
              <a:buFont typeface="Wingdings" pitchFamily="2" charset="2"/>
              <a:buChar char="v"/>
            </a:pPr>
            <a:r>
              <a:rPr lang="en-US" sz="1600">
                <a:solidFill>
                  <a:srgbClr val="0000FF"/>
                </a:solidFill>
              </a:rPr>
              <a:t>Quá trình giải một bài toán trên máy tính gồm các b</a:t>
            </a:r>
            <a:r>
              <a:rPr lang="vi-VN" sz="1600">
                <a:solidFill>
                  <a:srgbClr val="0000FF"/>
                </a:solidFill>
              </a:rPr>
              <a:t>ư</a:t>
            </a:r>
            <a:r>
              <a:rPr lang="en-US" sz="1600">
                <a:solidFill>
                  <a:srgbClr val="0000FF"/>
                </a:solidFill>
              </a:rPr>
              <a:t>ớc: </a:t>
            </a:r>
            <a:r>
              <a:rPr lang="en-US" sz="1600"/>
              <a:t>xác </a:t>
            </a:r>
            <a:r>
              <a:rPr lang="vi-VN" sz="1600"/>
              <a:t>đ</a:t>
            </a:r>
            <a:r>
              <a:rPr lang="en-US" sz="1600"/>
              <a:t>ịnh bài toán; xây dựng thuật toán; lập ch</a:t>
            </a:r>
            <a:r>
              <a:rPr lang="vi-VN" sz="1600"/>
              <a:t>ươ</a:t>
            </a:r>
            <a:r>
              <a:rPr lang="en-US" sz="1600"/>
              <a:t>ng trình.</a:t>
            </a:r>
          </a:p>
        </p:txBody>
      </p:sp>
      <p:sp>
        <p:nvSpPr>
          <p:cNvPr id="32787" name="Text Box 19"/>
          <p:cNvSpPr txBox="1">
            <a:spLocks noChangeArrowheads="1"/>
          </p:cNvSpPr>
          <p:nvPr/>
        </p:nvSpPr>
        <p:spPr bwMode="auto">
          <a:xfrm>
            <a:off x="2667000" y="5351463"/>
            <a:ext cx="5410200" cy="973137"/>
          </a:xfrm>
          <a:prstGeom prst="rect">
            <a:avLst/>
          </a:prstGeom>
          <a:solidFill>
            <a:srgbClr val="FFFFE5"/>
          </a:solidFill>
          <a:ln w="9525">
            <a:noFill/>
            <a:miter lim="800000"/>
            <a:headEnd/>
            <a:tailEnd/>
          </a:ln>
        </p:spPr>
        <p:txBody>
          <a:bodyPr>
            <a:spAutoFit/>
          </a:bodyPr>
          <a:lstStyle/>
          <a:p>
            <a:pPr marL="285750" indent="-285750" algn="just">
              <a:lnSpc>
                <a:spcPct val="120000"/>
              </a:lnSpc>
              <a:spcBef>
                <a:spcPct val="50000"/>
              </a:spcBef>
              <a:buClr>
                <a:srgbClr val="FF3300"/>
              </a:buClr>
              <a:buFont typeface="Wingdings" pitchFamily="2" charset="2"/>
              <a:buChar char="v"/>
            </a:pPr>
            <a:r>
              <a:rPr lang="en-US" sz="1600">
                <a:solidFill>
                  <a:srgbClr val="0000FF"/>
                </a:solidFill>
              </a:rPr>
              <a:t>Thuật toán: </a:t>
            </a:r>
            <a:r>
              <a:rPr lang="en-US" sz="1600"/>
              <a:t>là dãy hữu hạn các thao tác cần thực hiện theo một trình tự xác </a:t>
            </a:r>
            <a:r>
              <a:rPr lang="vi-VN" sz="1600"/>
              <a:t>đ</a:t>
            </a:r>
            <a:r>
              <a:rPr lang="en-US" sz="1600"/>
              <a:t>ịnh </a:t>
            </a:r>
            <a:r>
              <a:rPr lang="vi-VN" sz="1600"/>
              <a:t>đ</a:t>
            </a:r>
            <a:r>
              <a:rPr lang="en-US" sz="1600"/>
              <a:t>ể thu </a:t>
            </a:r>
            <a:r>
              <a:rPr lang="vi-VN" sz="1600"/>
              <a:t>đư</a:t>
            </a:r>
            <a:r>
              <a:rPr lang="en-US" sz="1600"/>
              <a:t>ợc kết quả cần thiết từ những </a:t>
            </a:r>
            <a:r>
              <a:rPr lang="vi-VN" sz="1600"/>
              <a:t>đ</a:t>
            </a:r>
            <a:r>
              <a:rPr lang="en-US" sz="1600"/>
              <a:t>iều kiện cho tr</a:t>
            </a:r>
            <a:r>
              <a:rPr lang="vi-VN" sz="1600"/>
              <a:t>ư</a:t>
            </a:r>
            <a:r>
              <a:rPr lang="en-US" sz="1600"/>
              <a:t>ớc.</a:t>
            </a: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3" name="Picture 23" descr="Computer-04-june"/>
          <p:cNvPicPr>
            <a:picLocks noChangeAspect="1" noChangeArrowheads="1" noCrop="1"/>
          </p:cNvPicPr>
          <p:nvPr/>
        </p:nvPicPr>
        <p:blipFill>
          <a:blip r:embed="rId2"/>
          <a:srcRect/>
          <a:stretch>
            <a:fillRect/>
          </a:stretch>
        </p:blipFill>
        <p:spPr bwMode="auto">
          <a:xfrm>
            <a:off x="6629400" y="4191000"/>
            <a:ext cx="1981200" cy="1966913"/>
          </a:xfrm>
          <a:prstGeom prst="rect">
            <a:avLst/>
          </a:prstGeom>
          <a:noFill/>
          <a:ln w="9525">
            <a:noFill/>
            <a:miter lim="800000"/>
            <a:headEnd/>
            <a:tailEnd/>
          </a:ln>
        </p:spPr>
      </p:pic>
      <p:sp>
        <p:nvSpPr>
          <p:cNvPr id="174110" name="AutoShape 30"/>
          <p:cNvSpPr>
            <a:spLocks noChangeArrowheads="1"/>
          </p:cNvSpPr>
          <p:nvPr/>
        </p:nvSpPr>
        <p:spPr bwMode="auto">
          <a:xfrm>
            <a:off x="685800" y="914400"/>
            <a:ext cx="3200400" cy="2057400"/>
          </a:xfrm>
          <a:prstGeom prst="cloudCallout">
            <a:avLst>
              <a:gd name="adj1" fmla="val -31944"/>
              <a:gd name="adj2" fmla="val 123380"/>
            </a:avLst>
          </a:prstGeom>
          <a:gradFill rotWithShape="1">
            <a:gsLst>
              <a:gs pos="0">
                <a:schemeClr val="bg1"/>
              </a:gs>
              <a:gs pos="100000">
                <a:srgbClr val="FFADFF"/>
              </a:gs>
            </a:gsLst>
            <a:path path="rect">
              <a:fillToRect l="50000" t="50000" r="50000" b="50000"/>
            </a:path>
          </a:gradFill>
          <a:ln w="9525">
            <a:solidFill>
              <a:schemeClr val="tx1"/>
            </a:solidFill>
            <a:round/>
            <a:headEnd/>
            <a:tailEnd/>
          </a:ln>
        </p:spPr>
        <p:txBody>
          <a:bodyPr/>
          <a:lstStyle/>
          <a:p>
            <a:pPr algn="ctr"/>
            <a:r>
              <a:rPr lang="en-US" sz="2400" b="0"/>
              <a:t>Máy tính có thể tự giải các bài toán không? </a:t>
            </a:r>
          </a:p>
        </p:txBody>
      </p:sp>
      <p:pic>
        <p:nvPicPr>
          <p:cNvPr id="7172" name="Picture 32"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7173" name="Picture 33"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7174" name="Rectangle 34"/>
          <p:cNvSpPr>
            <a:spLocks noChangeArrowheads="1"/>
          </p:cNvSpPr>
          <p:nvPr/>
        </p:nvSpPr>
        <p:spPr bwMode="auto">
          <a:xfrm>
            <a:off x="152400" y="0"/>
            <a:ext cx="7848600" cy="488950"/>
          </a:xfrm>
          <a:prstGeom prst="rect">
            <a:avLst/>
          </a:prstGeom>
          <a:noFill/>
          <a:ln w="9525">
            <a:noFill/>
            <a:miter lim="800000"/>
            <a:headEnd/>
            <a:tailEnd/>
          </a:ln>
        </p:spPr>
        <p:txBody>
          <a:bodyPr>
            <a:spAutoFit/>
          </a:bodyPr>
          <a:lstStyle/>
          <a:p>
            <a:pPr eaLnBrk="0" hangingPunct="0"/>
            <a:r>
              <a:rPr lang="en-US" sz="2600" b="0">
                <a:solidFill>
                  <a:srgbClr val="FF3300"/>
                </a:solidFill>
              </a:rPr>
              <a:t>2. Quá trình giải bài toán trên máy tính?</a:t>
            </a:r>
          </a:p>
        </p:txBody>
      </p:sp>
      <p:pic>
        <p:nvPicPr>
          <p:cNvPr id="174115" name="Picture 35" descr="Garfield-01-june"/>
          <p:cNvPicPr>
            <a:picLocks noChangeAspect="1" noChangeArrowheads="1" noCrop="1"/>
          </p:cNvPicPr>
          <p:nvPr/>
        </p:nvPicPr>
        <p:blipFill>
          <a:blip r:embed="rId5"/>
          <a:srcRect/>
          <a:stretch>
            <a:fillRect/>
          </a:stretch>
        </p:blipFill>
        <p:spPr bwMode="auto">
          <a:xfrm>
            <a:off x="304800" y="4800600"/>
            <a:ext cx="1428750" cy="1457325"/>
          </a:xfrm>
          <a:prstGeom prst="rect">
            <a:avLst/>
          </a:prstGeom>
          <a:noFill/>
          <a:ln w="9525">
            <a:noFill/>
            <a:miter lim="800000"/>
            <a:headEnd/>
            <a:tailEnd/>
          </a:ln>
        </p:spPr>
      </p:pic>
      <p:sp>
        <p:nvSpPr>
          <p:cNvPr id="174116" name="AutoShape 36"/>
          <p:cNvSpPr>
            <a:spLocks noChangeArrowheads="1"/>
          </p:cNvSpPr>
          <p:nvPr/>
        </p:nvSpPr>
        <p:spPr bwMode="auto">
          <a:xfrm>
            <a:off x="4343400" y="1219200"/>
            <a:ext cx="3200400" cy="2057400"/>
          </a:xfrm>
          <a:prstGeom prst="cloudCallout">
            <a:avLst>
              <a:gd name="adj1" fmla="val 49602"/>
              <a:gd name="adj2" fmla="val 114120"/>
            </a:avLst>
          </a:prstGeom>
          <a:gradFill rotWithShape="1">
            <a:gsLst>
              <a:gs pos="0">
                <a:schemeClr val="bg1"/>
              </a:gs>
              <a:gs pos="100000">
                <a:srgbClr val="FFADFF"/>
              </a:gs>
            </a:gsLst>
            <a:path path="rect">
              <a:fillToRect l="50000" t="50000" r="50000" b="50000"/>
            </a:path>
          </a:gradFill>
          <a:ln w="9525">
            <a:solidFill>
              <a:schemeClr val="tx1"/>
            </a:solidFill>
            <a:round/>
            <a:headEnd/>
            <a:tailEnd/>
          </a:ln>
        </p:spPr>
        <p:txBody>
          <a:bodyPr/>
          <a:lstStyle/>
          <a:p>
            <a:pPr algn="ctr"/>
            <a:r>
              <a:rPr lang="en-US" sz="2400" b="0"/>
              <a:t>ồ không! Tôi chỉ làm theo sự chỉ dẫn thôi!!!!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nodeType="withEffect">
                                  <p:stCondLst>
                                    <p:cond delay="0"/>
                                  </p:stCondLst>
                                  <p:childTnLst>
                                    <p:set>
                                      <p:cBhvr>
                                        <p:cTn id="6" dur="1" fill="hold">
                                          <p:stCondLst>
                                            <p:cond delay="0"/>
                                          </p:stCondLst>
                                        </p:cTn>
                                        <p:tgtEl>
                                          <p:spTgt spid="174115"/>
                                        </p:tgtEl>
                                        <p:attrNameLst>
                                          <p:attrName>style.visibility</p:attrName>
                                        </p:attrNameLst>
                                      </p:cBhvr>
                                      <p:to>
                                        <p:strVal val="visible"/>
                                      </p:to>
                                    </p:set>
                                    <p:anim from="(-#ppt_w/2)" to="(#ppt_x)" calcmode="lin" valueType="num">
                                      <p:cBhvr>
                                        <p:cTn id="7" dur="600" fill="hold">
                                          <p:stCondLst>
                                            <p:cond delay="0"/>
                                          </p:stCondLst>
                                        </p:cTn>
                                        <p:tgtEl>
                                          <p:spTgt spid="174115"/>
                                        </p:tgtEl>
                                        <p:attrNameLst>
                                          <p:attrName>ppt_x</p:attrName>
                                        </p:attrNameLst>
                                      </p:cBhvr>
                                    </p:anim>
                                    <p:anim from="0" to="-1.0" calcmode="lin" valueType="num">
                                      <p:cBhvr>
                                        <p:cTn id="8" dur="200" decel="50000" autoRev="1" fill="hold">
                                          <p:stCondLst>
                                            <p:cond delay="600"/>
                                          </p:stCondLst>
                                        </p:cTn>
                                        <p:tgtEl>
                                          <p:spTgt spid="174115"/>
                                        </p:tgtEl>
                                        <p:attrNameLst>
                                          <p:attrName>xshear</p:attrName>
                                        </p:attrNameLst>
                                      </p:cBhvr>
                                    </p:anim>
                                    <p:animScale>
                                      <p:cBhvr>
                                        <p:cTn id="9" dur="200" decel="100000" autoRev="1" fill="hold">
                                          <p:stCondLst>
                                            <p:cond delay="600"/>
                                          </p:stCondLst>
                                        </p:cTn>
                                        <p:tgtEl>
                                          <p:spTgt spid="174115"/>
                                        </p:tgtEl>
                                      </p:cBhvr>
                                      <p:from x="100000" y="100000"/>
                                      <p:to x="80000" y="100000"/>
                                    </p:animScale>
                                    <p:anim by="(#ppt_h/3+#ppt_w*0.1)" calcmode="lin" valueType="num">
                                      <p:cBhvr additive="sum">
                                        <p:cTn id="10" dur="200" decel="100000" autoRev="1" fill="hold">
                                          <p:stCondLst>
                                            <p:cond delay="600"/>
                                          </p:stCondLst>
                                        </p:cTn>
                                        <p:tgtEl>
                                          <p:spTgt spid="174115"/>
                                        </p:tgtEl>
                                        <p:attrNameLst>
                                          <p:attrName>ppt_x</p:attrName>
                                        </p:attrNameLst>
                                      </p:cBhvr>
                                    </p:anim>
                                  </p:childTnLst>
                                </p:cTn>
                              </p:par>
                              <p:par>
                                <p:cTn id="11" presetID="18" presetClass="entr" presetSubtype="3" fill="hold" grpId="0" nodeType="withEffect">
                                  <p:stCondLst>
                                    <p:cond delay="0"/>
                                  </p:stCondLst>
                                  <p:childTnLst>
                                    <p:set>
                                      <p:cBhvr>
                                        <p:cTn id="12" dur="1" fill="hold">
                                          <p:stCondLst>
                                            <p:cond delay="0"/>
                                          </p:stCondLst>
                                        </p:cTn>
                                        <p:tgtEl>
                                          <p:spTgt spid="174110"/>
                                        </p:tgtEl>
                                        <p:attrNameLst>
                                          <p:attrName>style.visibility</p:attrName>
                                        </p:attrNameLst>
                                      </p:cBhvr>
                                      <p:to>
                                        <p:strVal val="visible"/>
                                      </p:to>
                                    </p:set>
                                    <p:animEffect transition="in" filter="strips(upRight)">
                                      <p:cBhvr>
                                        <p:cTn id="13" dur="500"/>
                                        <p:tgtEl>
                                          <p:spTgt spid="174110"/>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74103"/>
                                        </p:tgtEl>
                                        <p:attrNameLst>
                                          <p:attrName>style.visibility</p:attrName>
                                        </p:attrNameLst>
                                      </p:cBhvr>
                                      <p:to>
                                        <p:strVal val="visible"/>
                                      </p:to>
                                    </p:set>
                                  </p:childTnLst>
                                </p:cTn>
                              </p:par>
                              <p:par>
                                <p:cTn id="18" presetID="18" presetClass="entr" presetSubtype="3" fill="hold" grpId="0" nodeType="withEffect">
                                  <p:stCondLst>
                                    <p:cond delay="0"/>
                                  </p:stCondLst>
                                  <p:childTnLst>
                                    <p:set>
                                      <p:cBhvr>
                                        <p:cTn id="19" dur="1" fill="hold">
                                          <p:stCondLst>
                                            <p:cond delay="0"/>
                                          </p:stCondLst>
                                        </p:cTn>
                                        <p:tgtEl>
                                          <p:spTgt spid="174116"/>
                                        </p:tgtEl>
                                        <p:attrNameLst>
                                          <p:attrName>style.visibility</p:attrName>
                                        </p:attrNameLst>
                                      </p:cBhvr>
                                      <p:to>
                                        <p:strVal val="visible"/>
                                      </p:to>
                                    </p:set>
                                    <p:animEffect transition="in" filter="strips(upRight)">
                                      <p:cBhvr>
                                        <p:cTn id="20" dur="500"/>
                                        <p:tgtEl>
                                          <p:spTgt spid="174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0" grpId="0" animBg="1"/>
      <p:bldP spid="1741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
          <p:cNvSpPr>
            <a:spLocks noChangeArrowheads="1"/>
          </p:cNvSpPr>
          <p:nvPr/>
        </p:nvSpPr>
        <p:spPr bwMode="auto">
          <a:xfrm>
            <a:off x="0" y="6705600"/>
            <a:ext cx="9144000" cy="1524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8195" name="Line 11"/>
          <p:cNvSpPr>
            <a:spLocks noChangeShapeType="1"/>
          </p:cNvSpPr>
          <p:nvPr/>
        </p:nvSpPr>
        <p:spPr bwMode="auto">
          <a:xfrm>
            <a:off x="0" y="0"/>
            <a:ext cx="0" cy="6858000"/>
          </a:xfrm>
          <a:prstGeom prst="line">
            <a:avLst/>
          </a:prstGeom>
          <a:noFill/>
          <a:ln w="57150">
            <a:solidFill>
              <a:schemeClr val="tx1"/>
            </a:solidFill>
            <a:round/>
            <a:headEnd/>
            <a:tailEnd/>
          </a:ln>
        </p:spPr>
        <p:txBody>
          <a:bodyPr/>
          <a:lstStyle/>
          <a:p>
            <a:endParaRPr lang="en-US"/>
          </a:p>
        </p:txBody>
      </p:sp>
      <p:sp>
        <p:nvSpPr>
          <p:cNvPr id="8196" name="Line 12"/>
          <p:cNvSpPr>
            <a:spLocks noChangeShapeType="1"/>
          </p:cNvSpPr>
          <p:nvPr/>
        </p:nvSpPr>
        <p:spPr bwMode="auto">
          <a:xfrm>
            <a:off x="9144000" y="0"/>
            <a:ext cx="0" cy="6858000"/>
          </a:xfrm>
          <a:prstGeom prst="line">
            <a:avLst/>
          </a:prstGeom>
          <a:noFill/>
          <a:ln w="57150">
            <a:solidFill>
              <a:schemeClr val="tx1"/>
            </a:solidFill>
            <a:round/>
            <a:headEnd/>
            <a:tailEnd/>
          </a:ln>
        </p:spPr>
        <p:txBody>
          <a:bodyPr/>
          <a:lstStyle/>
          <a:p>
            <a:endParaRPr lang="en-US"/>
          </a:p>
        </p:txBody>
      </p:sp>
      <p:sp>
        <p:nvSpPr>
          <p:cNvPr id="8197" name="Rectangle 25"/>
          <p:cNvSpPr>
            <a:spLocks noChangeArrowheads="1"/>
          </p:cNvSpPr>
          <p:nvPr/>
        </p:nvSpPr>
        <p:spPr bwMode="auto">
          <a:xfrm>
            <a:off x="6934200" y="5943600"/>
            <a:ext cx="1981200" cy="609600"/>
          </a:xfrm>
          <a:prstGeom prst="rect">
            <a:avLst/>
          </a:prstGeom>
          <a:solidFill>
            <a:schemeClr val="bg1"/>
          </a:solidFill>
          <a:ln w="9525">
            <a:solidFill>
              <a:schemeClr val="bg1"/>
            </a:solidFill>
            <a:miter lim="800000"/>
            <a:headEnd/>
            <a:tailEnd/>
          </a:ln>
        </p:spPr>
        <p:txBody>
          <a:bodyPr wrap="none" anchor="ctr"/>
          <a:lstStyle/>
          <a:p>
            <a:endParaRPr lang="en-US"/>
          </a:p>
        </p:txBody>
      </p:sp>
      <p:sp>
        <p:nvSpPr>
          <p:cNvPr id="175134" name="Rectangle 30"/>
          <p:cNvSpPr>
            <a:spLocks noChangeArrowheads="1"/>
          </p:cNvSpPr>
          <p:nvPr/>
        </p:nvSpPr>
        <p:spPr bwMode="auto">
          <a:xfrm>
            <a:off x="990600" y="4724400"/>
            <a:ext cx="7543800" cy="914400"/>
          </a:xfrm>
          <a:prstGeom prst="rect">
            <a:avLst/>
          </a:prstGeom>
          <a:gradFill rotWithShape="1">
            <a:gsLst>
              <a:gs pos="0">
                <a:srgbClr val="A3FFFF"/>
              </a:gs>
              <a:gs pos="50000">
                <a:schemeClr val="bg1"/>
              </a:gs>
              <a:gs pos="100000">
                <a:srgbClr val="A3FFFF"/>
              </a:gs>
            </a:gsLst>
            <a:lin ang="5400000" scaled="1"/>
          </a:gradFill>
          <a:ln w="38100" cmpd="dbl">
            <a:solidFill>
              <a:schemeClr val="tx1"/>
            </a:solidFill>
            <a:miter lim="800000"/>
            <a:headEnd/>
            <a:tailEnd/>
          </a:ln>
          <a:effectLst/>
        </p:spPr>
        <p:txBody>
          <a:bodyPr wrap="none" anchor="ctr"/>
          <a:lstStyle/>
          <a:p>
            <a:pPr algn="ctr">
              <a:defRPr/>
            </a:pPr>
            <a:r>
              <a:rPr lang="en-US" sz="2600" b="0">
                <a:solidFill>
                  <a:srgbClr val="0000FF"/>
                </a:solidFill>
                <a:latin typeface="Arial"/>
              </a:rPr>
              <a:t>Dãy hữu hạn các thao tác </a:t>
            </a:r>
            <a:r>
              <a:rPr lang="vi-VN" sz="2600" b="0">
                <a:solidFill>
                  <a:srgbClr val="0000FF"/>
                </a:solidFill>
                <a:latin typeface="Arial"/>
              </a:rPr>
              <a:t>đ</a:t>
            </a:r>
            <a:r>
              <a:rPr lang="en-US" sz="2600" b="0">
                <a:solidFill>
                  <a:srgbClr val="0000FF"/>
                </a:solidFill>
                <a:latin typeface="Arial"/>
              </a:rPr>
              <a:t>ể giải một bài toán </a:t>
            </a:r>
            <a:br>
              <a:rPr lang="en-US" sz="2600" b="0">
                <a:solidFill>
                  <a:srgbClr val="0000FF"/>
                </a:solidFill>
                <a:latin typeface="Arial"/>
              </a:rPr>
            </a:br>
            <a:r>
              <a:rPr lang="en-US" sz="2600" b="0">
                <a:solidFill>
                  <a:srgbClr val="0000FF"/>
                </a:solidFill>
                <a:latin typeface="Arial"/>
              </a:rPr>
              <a:t>th</a:t>
            </a:r>
            <a:r>
              <a:rPr lang="vi-VN" sz="2600" b="0">
                <a:solidFill>
                  <a:srgbClr val="0000FF"/>
                </a:solidFill>
                <a:latin typeface="Arial"/>
              </a:rPr>
              <a:t>ư</a:t>
            </a:r>
            <a:r>
              <a:rPr lang="en-US" sz="2600" b="0">
                <a:solidFill>
                  <a:srgbClr val="0000FF"/>
                </a:solidFill>
                <a:latin typeface="Arial"/>
              </a:rPr>
              <a:t>ờng </a:t>
            </a:r>
            <a:r>
              <a:rPr lang="vi-VN" sz="2600" b="0">
                <a:solidFill>
                  <a:srgbClr val="0000FF"/>
                </a:solidFill>
                <a:latin typeface="Arial"/>
              </a:rPr>
              <a:t>đư</a:t>
            </a:r>
            <a:r>
              <a:rPr lang="en-US" sz="2600" b="0">
                <a:solidFill>
                  <a:srgbClr val="0000FF"/>
                </a:solidFill>
                <a:latin typeface="Arial"/>
              </a:rPr>
              <a:t>ợc gọi là </a:t>
            </a:r>
            <a:r>
              <a:rPr lang="en-US" sz="2600" b="0">
                <a:solidFill>
                  <a:srgbClr val="FF3300"/>
                </a:solidFill>
                <a:latin typeface="Arial"/>
              </a:rPr>
              <a:t>thuật toán</a:t>
            </a:r>
            <a:r>
              <a:rPr lang="en-US" sz="2400" b="0">
                <a:solidFill>
                  <a:srgbClr val="0000FF"/>
                </a:solidFill>
                <a:latin typeface="Arial"/>
              </a:rPr>
              <a:t> </a:t>
            </a:r>
          </a:p>
        </p:txBody>
      </p:sp>
      <p:pic>
        <p:nvPicPr>
          <p:cNvPr id="8199" name="Picture 31"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pic>
        <p:nvPicPr>
          <p:cNvPr id="8200" name="Picture 32" descr="9"/>
          <p:cNvPicPr>
            <a:picLocks noChangeAspect="1" noChangeArrowheads="1"/>
          </p:cNvPicPr>
          <p:nvPr/>
        </p:nvPicPr>
        <p:blipFill>
          <a:blip r:embed="rId3"/>
          <a:srcRect/>
          <a:stretch>
            <a:fillRect/>
          </a:stretch>
        </p:blipFill>
        <p:spPr bwMode="auto">
          <a:xfrm>
            <a:off x="0" y="6477000"/>
            <a:ext cx="9144000" cy="381000"/>
          </a:xfrm>
          <a:prstGeom prst="rect">
            <a:avLst/>
          </a:prstGeom>
          <a:noFill/>
          <a:ln w="9525">
            <a:noFill/>
            <a:miter lim="800000"/>
            <a:headEnd/>
            <a:tailEnd/>
          </a:ln>
        </p:spPr>
      </p:pic>
      <p:sp>
        <p:nvSpPr>
          <p:cNvPr id="175137" name="Text Box 33"/>
          <p:cNvSpPr txBox="1">
            <a:spLocks noChangeArrowheads="1"/>
          </p:cNvSpPr>
          <p:nvPr/>
        </p:nvSpPr>
        <p:spPr bwMode="auto">
          <a:xfrm>
            <a:off x="457200" y="1139825"/>
            <a:ext cx="8305800" cy="1679575"/>
          </a:xfrm>
          <a:prstGeom prst="rect">
            <a:avLst/>
          </a:prstGeom>
          <a:noFill/>
          <a:ln w="38100" cmpd="dbl">
            <a:noFill/>
            <a:miter lim="800000"/>
            <a:headEnd/>
            <a:tailEnd/>
          </a:ln>
        </p:spPr>
        <p:txBody>
          <a:bodyPr>
            <a:spAutoFit/>
          </a:bodyPr>
          <a:lstStyle/>
          <a:p>
            <a:pPr marL="514350" indent="-514350" algn="just">
              <a:spcBef>
                <a:spcPct val="50000"/>
              </a:spcBef>
            </a:pPr>
            <a:r>
              <a:rPr lang="en-US" sz="2600">
                <a:sym typeface="Wingdings" pitchFamily="2" charset="2"/>
              </a:rPr>
              <a:t>  </a:t>
            </a:r>
            <a:r>
              <a:rPr lang="en-US" sz="2600"/>
              <a:t>Để máy tính có thể giải các bài toán, ta cần h</a:t>
            </a:r>
            <a:r>
              <a:rPr lang="vi-VN" sz="2600"/>
              <a:t>ư</a:t>
            </a:r>
            <a:r>
              <a:rPr lang="en-US" sz="2600"/>
              <a:t>ớng dẫn máy tính thực hiện một dãy hữu hạn các thao tác </a:t>
            </a:r>
            <a:r>
              <a:rPr lang="vi-VN" sz="2600"/>
              <a:t>đ</a:t>
            </a:r>
            <a:r>
              <a:rPr lang="en-US" sz="2600"/>
              <a:t>ể từ </a:t>
            </a:r>
            <a:r>
              <a:rPr lang="en-US" sz="2600">
                <a:solidFill>
                  <a:srgbClr val="FF3300"/>
                </a:solidFill>
              </a:rPr>
              <a:t>các </a:t>
            </a:r>
            <a:r>
              <a:rPr lang="vi-VN" sz="2600">
                <a:solidFill>
                  <a:srgbClr val="FF3300"/>
                </a:solidFill>
              </a:rPr>
              <a:t>đ</a:t>
            </a:r>
            <a:r>
              <a:rPr lang="en-US" sz="2600">
                <a:solidFill>
                  <a:srgbClr val="FF3300"/>
                </a:solidFill>
              </a:rPr>
              <a:t>iều kiện cho tr</a:t>
            </a:r>
            <a:r>
              <a:rPr lang="vi-VN" sz="2600">
                <a:solidFill>
                  <a:srgbClr val="FF3300"/>
                </a:solidFill>
              </a:rPr>
              <a:t>ư</a:t>
            </a:r>
            <a:r>
              <a:rPr lang="en-US" sz="2600">
                <a:solidFill>
                  <a:srgbClr val="FF3300"/>
                </a:solidFill>
              </a:rPr>
              <a:t>ớc</a:t>
            </a:r>
            <a:r>
              <a:rPr lang="en-US" sz="2600"/>
              <a:t> ta nhận </a:t>
            </a:r>
            <a:r>
              <a:rPr lang="vi-VN" sz="2600"/>
              <a:t>đư</a:t>
            </a:r>
            <a:r>
              <a:rPr lang="en-US" sz="2600"/>
              <a:t>ợc </a:t>
            </a:r>
            <a:r>
              <a:rPr lang="en-US" sz="2600">
                <a:solidFill>
                  <a:srgbClr val="FF3300"/>
                </a:solidFill>
              </a:rPr>
              <a:t>kết quả cần thu </a:t>
            </a:r>
            <a:r>
              <a:rPr lang="vi-VN" sz="2600">
                <a:solidFill>
                  <a:srgbClr val="FF3300"/>
                </a:solidFill>
              </a:rPr>
              <a:t>đư</a:t>
            </a:r>
            <a:r>
              <a:rPr lang="en-US" sz="2600">
                <a:solidFill>
                  <a:srgbClr val="FF3300"/>
                </a:solidFill>
              </a:rPr>
              <a:t>ợc</a:t>
            </a:r>
            <a:r>
              <a:rPr lang="en-US" sz="2600"/>
              <a:t>.</a:t>
            </a:r>
          </a:p>
        </p:txBody>
      </p:sp>
      <p:sp>
        <p:nvSpPr>
          <p:cNvPr id="175139" name="AutoShape 35"/>
          <p:cNvSpPr>
            <a:spLocks noChangeArrowheads="1"/>
          </p:cNvSpPr>
          <p:nvPr/>
        </p:nvSpPr>
        <p:spPr bwMode="auto">
          <a:xfrm>
            <a:off x="762000" y="3124200"/>
            <a:ext cx="381000" cy="1295400"/>
          </a:xfrm>
          <a:prstGeom prst="curvedRightArrow">
            <a:avLst>
              <a:gd name="adj1" fmla="val 68000"/>
              <a:gd name="adj2" fmla="val 136000"/>
              <a:gd name="adj3" fmla="val 33333"/>
            </a:avLst>
          </a:prstGeom>
          <a:gradFill rotWithShape="1">
            <a:gsLst>
              <a:gs pos="0">
                <a:srgbClr val="FF66FF"/>
              </a:gs>
              <a:gs pos="50000">
                <a:schemeClr val="bg1"/>
              </a:gs>
              <a:gs pos="100000">
                <a:srgbClr val="FF66FF"/>
              </a:gs>
            </a:gsLst>
            <a:lin ang="5400000" scaled="1"/>
          </a:gradFill>
          <a:ln w="9525">
            <a:solidFill>
              <a:schemeClr val="tx1"/>
            </a:solidFill>
            <a:miter lim="800000"/>
            <a:headEnd/>
            <a:tailEnd/>
          </a:ln>
          <a:effectLst/>
        </p:spPr>
        <p:txBody>
          <a:bodyPr wrap="none" anchor="ctr"/>
          <a:lstStyle/>
          <a:p>
            <a:pPr>
              <a:defRPr/>
            </a:pPr>
            <a:endParaRPr lang="en-US">
              <a:latin typeface="Aria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75134"/>
                                        </p:tgtEl>
                                        <p:attrNameLst>
                                          <p:attrName>style.visibility</p:attrName>
                                        </p:attrNameLst>
                                      </p:cBhvr>
                                      <p:to>
                                        <p:strVal val="visible"/>
                                      </p:to>
                                    </p:set>
                                    <p:anim calcmode="lin" valueType="num">
                                      <p:cBhvr>
                                        <p:cTn id="7" dur="500" fill="hold"/>
                                        <p:tgtEl>
                                          <p:spTgt spid="17513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75134"/>
                                        </p:tgtEl>
                                        <p:attrNameLst>
                                          <p:attrName>ppt_y</p:attrName>
                                        </p:attrNameLst>
                                      </p:cBhvr>
                                      <p:tavLst>
                                        <p:tav tm="0">
                                          <p:val>
                                            <p:strVal val="#ppt_y"/>
                                          </p:val>
                                        </p:tav>
                                        <p:tav tm="100000">
                                          <p:val>
                                            <p:strVal val="#ppt_y"/>
                                          </p:val>
                                        </p:tav>
                                      </p:tavLst>
                                    </p:anim>
                                    <p:anim calcmode="lin" valueType="num">
                                      <p:cBhvr>
                                        <p:cTn id="9" dur="500" fill="hold"/>
                                        <p:tgtEl>
                                          <p:spTgt spid="17513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7513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75134"/>
                                        </p:tgtEl>
                                      </p:cBhvr>
                                    </p:animEffect>
                                  </p:childTnLst>
                                </p:cTn>
                              </p:par>
                            </p:childTnLst>
                          </p:cTn>
                        </p:par>
                      </p:childTnLst>
                    </p:cTn>
                  </p:par>
                  <p:par>
                    <p:cTn id="12" fill="hold">
                      <p:stCondLst>
                        <p:cond delay="indefinite"/>
                      </p:stCondLst>
                      <p:childTnLst>
                        <p:par>
                          <p:cTn id="13" fill="hold">
                            <p:stCondLst>
                              <p:cond delay="0"/>
                            </p:stCondLst>
                            <p:childTnLst>
                              <p:par>
                                <p:cTn id="14" presetID="34" presetClass="entr" presetSubtype="0" fill="hold" grpId="0" nodeType="clickEffect">
                                  <p:stCondLst>
                                    <p:cond delay="0"/>
                                  </p:stCondLst>
                                  <p:childTnLst>
                                    <p:set>
                                      <p:cBhvr>
                                        <p:cTn id="15" dur="1" fill="hold">
                                          <p:stCondLst>
                                            <p:cond delay="0"/>
                                          </p:stCondLst>
                                        </p:cTn>
                                        <p:tgtEl>
                                          <p:spTgt spid="175137"/>
                                        </p:tgtEl>
                                        <p:attrNameLst>
                                          <p:attrName>style.visibility</p:attrName>
                                        </p:attrNameLst>
                                      </p:cBhvr>
                                      <p:to>
                                        <p:strVal val="visible"/>
                                      </p:to>
                                    </p:set>
                                    <p:anim from="(-#ppt_w/2)" to="(#ppt_x)" calcmode="lin" valueType="num">
                                      <p:cBhvr>
                                        <p:cTn id="16" dur="600" fill="hold">
                                          <p:stCondLst>
                                            <p:cond delay="0"/>
                                          </p:stCondLst>
                                        </p:cTn>
                                        <p:tgtEl>
                                          <p:spTgt spid="175137"/>
                                        </p:tgtEl>
                                        <p:attrNameLst>
                                          <p:attrName>ppt_x</p:attrName>
                                        </p:attrNameLst>
                                      </p:cBhvr>
                                    </p:anim>
                                    <p:anim from="0" to="-1.0" calcmode="lin" valueType="num">
                                      <p:cBhvr>
                                        <p:cTn id="17" dur="200" decel="50000" autoRev="1" fill="hold">
                                          <p:stCondLst>
                                            <p:cond delay="600"/>
                                          </p:stCondLst>
                                        </p:cTn>
                                        <p:tgtEl>
                                          <p:spTgt spid="175137"/>
                                        </p:tgtEl>
                                        <p:attrNameLst>
                                          <p:attrName>xshear</p:attrName>
                                        </p:attrNameLst>
                                      </p:cBhvr>
                                    </p:anim>
                                    <p:animScale>
                                      <p:cBhvr>
                                        <p:cTn id="18" dur="200" decel="100000" autoRev="1" fill="hold">
                                          <p:stCondLst>
                                            <p:cond delay="600"/>
                                          </p:stCondLst>
                                        </p:cTn>
                                        <p:tgtEl>
                                          <p:spTgt spid="175137"/>
                                        </p:tgtEl>
                                      </p:cBhvr>
                                      <p:from x="100000" y="100000"/>
                                      <p:to x="80000" y="100000"/>
                                    </p:animScale>
                                    <p:anim by="(#ppt_h/3+#ppt_w*0.1)" calcmode="lin" valueType="num">
                                      <p:cBhvr additive="sum">
                                        <p:cTn id="19" dur="200" decel="100000" autoRev="1" fill="hold">
                                          <p:stCondLst>
                                            <p:cond delay="600"/>
                                          </p:stCondLst>
                                        </p:cTn>
                                        <p:tgtEl>
                                          <p:spTgt spid="175137"/>
                                        </p:tgtEl>
                                        <p:attrNameLst>
                                          <p:attrName>ppt_x</p:attrName>
                                        </p:attrNameLst>
                                      </p:cBhvr>
                                    </p:anim>
                                  </p:childTnLst>
                                </p:cTn>
                              </p:par>
                            </p:childTnLst>
                          </p:cTn>
                        </p:par>
                      </p:childTnLst>
                    </p:cTn>
                  </p:par>
                  <p:par>
                    <p:cTn id="20" fill="hold">
                      <p:stCondLst>
                        <p:cond delay="indefinite"/>
                      </p:stCondLst>
                      <p:childTnLst>
                        <p:par>
                          <p:cTn id="21" fill="hold">
                            <p:stCondLst>
                              <p:cond delay="0"/>
                            </p:stCondLst>
                            <p:childTnLst>
                              <p:par>
                                <p:cTn id="22" presetID="18" presetClass="entr" presetSubtype="12" fill="hold" grpId="0" nodeType="clickEffect">
                                  <p:stCondLst>
                                    <p:cond delay="0"/>
                                  </p:stCondLst>
                                  <p:childTnLst>
                                    <p:set>
                                      <p:cBhvr>
                                        <p:cTn id="23" dur="1" fill="hold">
                                          <p:stCondLst>
                                            <p:cond delay="0"/>
                                          </p:stCondLst>
                                        </p:cTn>
                                        <p:tgtEl>
                                          <p:spTgt spid="175139"/>
                                        </p:tgtEl>
                                        <p:attrNameLst>
                                          <p:attrName>style.visibility</p:attrName>
                                        </p:attrNameLst>
                                      </p:cBhvr>
                                      <p:to>
                                        <p:strVal val="visible"/>
                                      </p:to>
                                    </p:set>
                                    <p:animEffect transition="in" filter="strips(downLeft)">
                                      <p:cBhvr>
                                        <p:cTn id="24" dur="500"/>
                                        <p:tgtEl>
                                          <p:spTgt spid="1751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34" grpId="0" animBg="1"/>
      <p:bldP spid="175137" grpId="0"/>
      <p:bldP spid="17513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ChangeArrowheads="1"/>
          </p:cNvSpPr>
          <p:nvPr/>
        </p:nvSpPr>
        <p:spPr bwMode="auto">
          <a:xfrm>
            <a:off x="6934200" y="5943600"/>
            <a:ext cx="1981200" cy="609600"/>
          </a:xfrm>
          <a:prstGeom prst="rect">
            <a:avLst/>
          </a:prstGeom>
          <a:solidFill>
            <a:schemeClr val="bg1"/>
          </a:solidFill>
          <a:ln w="9525">
            <a:solidFill>
              <a:schemeClr val="bg1"/>
            </a:solidFill>
            <a:miter lim="800000"/>
            <a:headEnd/>
            <a:tailEnd/>
          </a:ln>
        </p:spPr>
        <p:txBody>
          <a:bodyPr wrap="none" anchor="ctr"/>
          <a:lstStyle/>
          <a:p>
            <a:endParaRPr lang="en-US"/>
          </a:p>
        </p:txBody>
      </p:sp>
      <p:sp>
        <p:nvSpPr>
          <p:cNvPr id="9219" name="Text Box 16"/>
          <p:cNvSpPr txBox="1">
            <a:spLocks noChangeArrowheads="1"/>
          </p:cNvSpPr>
          <p:nvPr/>
        </p:nvSpPr>
        <p:spPr bwMode="auto">
          <a:xfrm>
            <a:off x="1066800" y="1266825"/>
            <a:ext cx="6477000" cy="1570038"/>
          </a:xfrm>
          <a:prstGeom prst="rect">
            <a:avLst/>
          </a:prstGeom>
          <a:noFill/>
          <a:ln w="38100" cmpd="dbl">
            <a:noFill/>
            <a:miter lim="800000"/>
            <a:headEnd/>
            <a:tailEnd/>
          </a:ln>
        </p:spPr>
        <p:txBody>
          <a:bodyPr>
            <a:spAutoFit/>
          </a:bodyPr>
          <a:lstStyle/>
          <a:p>
            <a:pPr algn="just">
              <a:spcBef>
                <a:spcPct val="50000"/>
              </a:spcBef>
            </a:pPr>
            <a:r>
              <a:rPr lang="pt-BR" sz="2400"/>
              <a:t>Máy tính không thể tự mình tìm ra lời giải của các bài toán. Lời giải của một bài toán cụ thể, tức thuật toán, là t</a:t>
            </a:r>
            <a:r>
              <a:rPr lang="vi-VN" sz="2400"/>
              <a:t>ư</a:t>
            </a:r>
            <a:r>
              <a:rPr lang="pt-BR" sz="2400"/>
              <a:t> duy sáng tạo của con ng</a:t>
            </a:r>
            <a:r>
              <a:rPr lang="vi-VN" sz="2400"/>
              <a:t>ư</a:t>
            </a:r>
            <a:r>
              <a:rPr lang="pt-BR" sz="2400"/>
              <a:t>ời</a:t>
            </a:r>
            <a:r>
              <a:rPr lang="en-US" sz="2400" b="0"/>
              <a:t> </a:t>
            </a:r>
          </a:p>
        </p:txBody>
      </p:sp>
      <p:pic>
        <p:nvPicPr>
          <p:cNvPr id="240657" name="Object 1"/>
          <p:cNvPicPr>
            <a:picLocks noChangeArrowheads="1"/>
          </p:cNvPicPr>
          <p:nvPr/>
        </p:nvPicPr>
        <p:blipFill>
          <a:blip r:embed="rId2"/>
          <a:srcRect b="-534"/>
          <a:stretch>
            <a:fillRect/>
          </a:stretch>
        </p:blipFill>
        <p:spPr bwMode="auto">
          <a:xfrm>
            <a:off x="1219200" y="3200400"/>
            <a:ext cx="7467600" cy="2471738"/>
          </a:xfrm>
          <a:prstGeom prst="rect">
            <a:avLst/>
          </a:prstGeom>
          <a:noFill/>
          <a:ln w="9525">
            <a:noFill/>
            <a:miter lim="800000"/>
            <a:headEnd/>
            <a:tailEnd/>
          </a:ln>
        </p:spPr>
      </p:pic>
      <p:pic>
        <p:nvPicPr>
          <p:cNvPr id="9221" name="Picture 19" descr="9"/>
          <p:cNvPicPr>
            <a:picLocks noChangeAspect="1" noChangeArrowheads="1"/>
          </p:cNvPicPr>
          <p:nvPr/>
        </p:nvPicPr>
        <p:blipFill>
          <a:blip r:embed="rId3"/>
          <a:srcRect/>
          <a:stretch>
            <a:fillRect/>
          </a:stretch>
        </p:blipFill>
        <p:spPr bwMode="auto">
          <a:xfrm>
            <a:off x="0" y="0"/>
            <a:ext cx="9144000" cy="609600"/>
          </a:xfrm>
          <a:prstGeom prst="rect">
            <a:avLst/>
          </a:prstGeom>
          <a:noFill/>
          <a:ln w="9525">
            <a:noFill/>
            <a:miter lim="800000"/>
            <a:headEnd/>
            <a:tailEnd/>
          </a:ln>
        </p:spPr>
      </p:pic>
      <p:pic>
        <p:nvPicPr>
          <p:cNvPr id="9222" name="Picture 20" descr="9"/>
          <p:cNvPicPr>
            <a:picLocks noChangeAspect="1" noChangeArrowheads="1"/>
          </p:cNvPicPr>
          <p:nvPr/>
        </p:nvPicPr>
        <p:blipFill>
          <a:blip r:embed="rId4"/>
          <a:srcRect/>
          <a:stretch>
            <a:fillRect/>
          </a:stretch>
        </p:blipFill>
        <p:spPr bwMode="auto">
          <a:xfrm>
            <a:off x="0" y="6477000"/>
            <a:ext cx="9144000" cy="381000"/>
          </a:xfrm>
          <a:prstGeom prst="rect">
            <a:avLst/>
          </a:prstGeom>
          <a:noFill/>
          <a:ln w="9525">
            <a:noFill/>
            <a:miter lim="800000"/>
            <a:headEnd/>
            <a:tailEnd/>
          </a:ln>
        </p:spPr>
      </p:pic>
      <p:sp>
        <p:nvSpPr>
          <p:cNvPr id="9223" name="Rectangle 21"/>
          <p:cNvSpPr>
            <a:spLocks noChangeArrowheads="1"/>
          </p:cNvSpPr>
          <p:nvPr/>
        </p:nvSpPr>
        <p:spPr bwMode="auto">
          <a:xfrm>
            <a:off x="152400" y="-76200"/>
            <a:ext cx="7848600" cy="579438"/>
          </a:xfrm>
          <a:prstGeom prst="rect">
            <a:avLst/>
          </a:prstGeom>
          <a:noFill/>
          <a:ln w="9525">
            <a:noFill/>
            <a:miter lim="800000"/>
            <a:headEnd/>
            <a:tailEnd/>
          </a:ln>
        </p:spPr>
        <p:txBody>
          <a:bodyPr>
            <a:spAutoFit/>
          </a:bodyPr>
          <a:lstStyle/>
          <a:p>
            <a:pPr eaLnBrk="0" hangingPunct="0"/>
            <a:r>
              <a:rPr lang="en-US" sz="3200" b="0">
                <a:solidFill>
                  <a:srgbClr val="FF3300"/>
                </a:solidFill>
              </a:rPr>
              <a:t>Hãy nhớ!</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40657"/>
                                        </p:tgtEl>
                                        <p:attrNameLst>
                                          <p:attrName>style.visibility</p:attrName>
                                        </p:attrNameLst>
                                      </p:cBhvr>
                                      <p:to>
                                        <p:strVal val="visible"/>
                                      </p:to>
                                    </p:set>
                                    <p:animEffect transition="in" filter="checkerboard(across)">
                                      <p:cBhvr>
                                        <p:cTn id="7" dur="500"/>
                                        <p:tgtEl>
                                          <p:spTgt spid="2406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6172200" y="4695825"/>
            <a:ext cx="1012825" cy="304800"/>
          </a:xfrm>
          <a:prstGeom prst="rect">
            <a:avLst/>
          </a:prstGeom>
          <a:solidFill>
            <a:schemeClr val="bg1"/>
          </a:solidFill>
          <a:ln w="9525">
            <a:noFill/>
            <a:miter lim="800000"/>
            <a:headEnd/>
            <a:tailEnd/>
          </a:ln>
        </p:spPr>
        <p:txBody>
          <a:bodyPr wrap="none" anchor="ctr"/>
          <a:lstStyle/>
          <a:p>
            <a:endParaRPr lang="en-US"/>
          </a:p>
        </p:txBody>
      </p:sp>
      <p:sp>
        <p:nvSpPr>
          <p:cNvPr id="235538" name="Text Box 18"/>
          <p:cNvSpPr txBox="1">
            <a:spLocks noChangeArrowheads="1"/>
          </p:cNvSpPr>
          <p:nvPr/>
        </p:nvSpPr>
        <p:spPr bwMode="auto">
          <a:xfrm>
            <a:off x="1600200" y="1371600"/>
            <a:ext cx="6934200" cy="1292225"/>
          </a:xfrm>
          <a:prstGeom prst="rect">
            <a:avLst/>
          </a:prstGeom>
          <a:noFill/>
          <a:ln w="9525">
            <a:noFill/>
            <a:miter lim="800000"/>
            <a:headEnd/>
            <a:tailEnd/>
          </a:ln>
        </p:spPr>
        <p:txBody>
          <a:bodyPr>
            <a:spAutoFit/>
          </a:bodyPr>
          <a:lstStyle/>
          <a:p>
            <a:pPr algn="just"/>
            <a:r>
              <a:rPr lang="en-US" sz="2600" b="0"/>
              <a:t> </a:t>
            </a:r>
            <a:r>
              <a:rPr lang="en-US" sz="2600" b="0">
                <a:solidFill>
                  <a:srgbClr val="FF3300"/>
                </a:solidFill>
              </a:rPr>
              <a:t>Xác </a:t>
            </a:r>
            <a:r>
              <a:rPr lang="vi-VN" sz="2600" b="0">
                <a:solidFill>
                  <a:srgbClr val="FF3300"/>
                </a:solidFill>
              </a:rPr>
              <a:t>đ</a:t>
            </a:r>
            <a:r>
              <a:rPr lang="en-US" sz="2600" b="0">
                <a:solidFill>
                  <a:srgbClr val="FF3300"/>
                </a:solidFill>
              </a:rPr>
              <a:t>ịnh bài toán:</a:t>
            </a:r>
            <a:r>
              <a:rPr lang="en-US" sz="2600" b="0"/>
              <a:t> </a:t>
            </a:r>
            <a:r>
              <a:rPr lang="en-US" sz="2600"/>
              <a:t>xác </a:t>
            </a:r>
            <a:r>
              <a:rPr lang="vi-VN" sz="2600"/>
              <a:t>đ</a:t>
            </a:r>
            <a:r>
              <a:rPr lang="en-US" sz="2600"/>
              <a:t>ịnh </a:t>
            </a:r>
            <a:r>
              <a:rPr lang="vi-VN" sz="2600"/>
              <a:t>đ</a:t>
            </a:r>
            <a:r>
              <a:rPr lang="en-US" sz="2600"/>
              <a:t>iều kiện ban </a:t>
            </a:r>
            <a:r>
              <a:rPr lang="vi-VN" sz="2600"/>
              <a:t>đ</a:t>
            </a:r>
            <a:r>
              <a:rPr lang="en-US" sz="2600"/>
              <a:t>ầu (input) và kết quả cần xác </a:t>
            </a:r>
            <a:r>
              <a:rPr lang="vi-VN" sz="2600"/>
              <a:t>đ</a:t>
            </a:r>
            <a:r>
              <a:rPr lang="en-US" sz="2600"/>
              <a:t>ịnh (output).</a:t>
            </a:r>
          </a:p>
        </p:txBody>
      </p:sp>
      <p:sp>
        <p:nvSpPr>
          <p:cNvPr id="235540" name="Text Box 20"/>
          <p:cNvSpPr txBox="1">
            <a:spLocks noChangeArrowheads="1"/>
          </p:cNvSpPr>
          <p:nvPr/>
        </p:nvSpPr>
        <p:spPr bwMode="auto">
          <a:xfrm>
            <a:off x="1600200" y="2895600"/>
            <a:ext cx="6858000" cy="885825"/>
          </a:xfrm>
          <a:prstGeom prst="rect">
            <a:avLst/>
          </a:prstGeom>
          <a:noFill/>
          <a:ln w="9525">
            <a:noFill/>
            <a:miter lim="800000"/>
            <a:headEnd/>
            <a:tailEnd/>
          </a:ln>
        </p:spPr>
        <p:txBody>
          <a:bodyPr>
            <a:spAutoFit/>
          </a:bodyPr>
          <a:lstStyle/>
          <a:p>
            <a:pPr algn="just"/>
            <a:r>
              <a:rPr lang="en-US" sz="2600" b="0"/>
              <a:t> </a:t>
            </a:r>
            <a:r>
              <a:rPr lang="en-US" sz="2600" b="0">
                <a:solidFill>
                  <a:srgbClr val="FF3300"/>
                </a:solidFill>
              </a:rPr>
              <a:t>Xây dựng thuật toán: </a:t>
            </a:r>
            <a:r>
              <a:rPr lang="en-US" sz="2600"/>
              <a:t>Lựa chọn và mô tả các thao tác sẽ thực.</a:t>
            </a:r>
          </a:p>
        </p:txBody>
      </p:sp>
      <p:sp>
        <p:nvSpPr>
          <p:cNvPr id="235543" name="Text Box 23"/>
          <p:cNvSpPr txBox="1">
            <a:spLocks noChangeArrowheads="1"/>
          </p:cNvSpPr>
          <p:nvPr/>
        </p:nvSpPr>
        <p:spPr bwMode="auto">
          <a:xfrm>
            <a:off x="1676400" y="4479925"/>
            <a:ext cx="6853238" cy="1282700"/>
          </a:xfrm>
          <a:prstGeom prst="rect">
            <a:avLst/>
          </a:prstGeom>
          <a:noFill/>
          <a:ln w="9525">
            <a:noFill/>
            <a:miter lim="800000"/>
            <a:headEnd/>
            <a:tailEnd/>
          </a:ln>
        </p:spPr>
        <p:txBody>
          <a:bodyPr>
            <a:spAutoFit/>
          </a:bodyPr>
          <a:lstStyle/>
          <a:p>
            <a:pPr algn="just"/>
            <a:r>
              <a:rPr lang="en-US" sz="2600" b="0"/>
              <a:t> </a:t>
            </a:r>
            <a:r>
              <a:rPr lang="en-US" sz="2600" b="0">
                <a:solidFill>
                  <a:srgbClr val="FF3300"/>
                </a:solidFill>
              </a:rPr>
              <a:t>Viết ch</a:t>
            </a:r>
            <a:r>
              <a:rPr lang="vi-VN" sz="2600" b="0">
                <a:solidFill>
                  <a:srgbClr val="FF3300"/>
                </a:solidFill>
              </a:rPr>
              <a:t>ươ</a:t>
            </a:r>
            <a:r>
              <a:rPr lang="en-US" sz="2600" b="0">
                <a:solidFill>
                  <a:srgbClr val="FF3300"/>
                </a:solidFill>
              </a:rPr>
              <a:t>ng trình:</a:t>
            </a:r>
            <a:r>
              <a:rPr lang="en-US" sz="2600" b="0"/>
              <a:t> </a:t>
            </a:r>
            <a:r>
              <a:rPr lang="en-US" sz="2600" b="0">
                <a:solidFill>
                  <a:srgbClr val="FF3300"/>
                </a:solidFill>
              </a:rPr>
              <a:t> </a:t>
            </a:r>
            <a:r>
              <a:rPr lang="en-US" sz="2600"/>
              <a:t>Diễn </a:t>
            </a:r>
            <a:r>
              <a:rPr lang="vi-VN" sz="2600"/>
              <a:t>đ</a:t>
            </a:r>
            <a:r>
              <a:rPr lang="en-US" sz="2600"/>
              <a:t>ạt thuật toán bằng một ngôn ngữ lập trình sao cho máy tính có thể hiểu và thực hiện </a:t>
            </a:r>
            <a:r>
              <a:rPr lang="vi-VN" sz="2600"/>
              <a:t>đư</a:t>
            </a:r>
            <a:r>
              <a:rPr lang="en-US" sz="2600"/>
              <a:t>ợc.</a:t>
            </a:r>
          </a:p>
        </p:txBody>
      </p:sp>
      <p:pic>
        <p:nvPicPr>
          <p:cNvPr id="10246" name="Picture 28" descr="9"/>
          <p:cNvPicPr>
            <a:picLocks noChangeAspect="1" noChangeArrowheads="1"/>
          </p:cNvPicPr>
          <p:nvPr/>
        </p:nvPicPr>
        <p:blipFill>
          <a:blip r:embed="rId2"/>
          <a:srcRect/>
          <a:stretch>
            <a:fillRect/>
          </a:stretch>
        </p:blipFill>
        <p:spPr bwMode="auto">
          <a:xfrm>
            <a:off x="0" y="0"/>
            <a:ext cx="9144000" cy="609600"/>
          </a:xfrm>
          <a:prstGeom prst="rect">
            <a:avLst/>
          </a:prstGeom>
          <a:noFill/>
          <a:ln w="9525">
            <a:noFill/>
            <a:miter lim="800000"/>
            <a:headEnd/>
            <a:tailEnd/>
          </a:ln>
        </p:spPr>
      </p:pic>
      <p:pic>
        <p:nvPicPr>
          <p:cNvPr id="10247" name="Picture 29" descr="9"/>
          <p:cNvPicPr>
            <a:picLocks noChangeAspect="1" noChangeArrowheads="1"/>
          </p:cNvPicPr>
          <p:nvPr/>
        </p:nvPicPr>
        <p:blipFill>
          <a:blip r:embed="rId3"/>
          <a:srcRect/>
          <a:stretch>
            <a:fillRect/>
          </a:stretch>
        </p:blipFill>
        <p:spPr bwMode="auto">
          <a:xfrm>
            <a:off x="0" y="6477000"/>
            <a:ext cx="9144000" cy="381000"/>
          </a:xfrm>
          <a:prstGeom prst="rect">
            <a:avLst/>
          </a:prstGeom>
          <a:noFill/>
          <a:ln w="9525">
            <a:noFill/>
            <a:miter lim="800000"/>
            <a:headEnd/>
            <a:tailEnd/>
          </a:ln>
        </p:spPr>
      </p:pic>
      <p:sp>
        <p:nvSpPr>
          <p:cNvPr id="10248" name="Rectangle 30"/>
          <p:cNvSpPr>
            <a:spLocks noChangeArrowheads="1"/>
          </p:cNvSpPr>
          <p:nvPr/>
        </p:nvSpPr>
        <p:spPr bwMode="auto">
          <a:xfrm>
            <a:off x="1524000" y="57150"/>
            <a:ext cx="5105400" cy="461963"/>
          </a:xfrm>
          <a:prstGeom prst="rect">
            <a:avLst/>
          </a:prstGeom>
          <a:noFill/>
          <a:ln w="9525">
            <a:noFill/>
            <a:miter lim="800000"/>
            <a:headEnd/>
            <a:tailEnd/>
          </a:ln>
        </p:spPr>
        <p:txBody>
          <a:bodyPr>
            <a:spAutoFit/>
          </a:bodyPr>
          <a:lstStyle/>
          <a:p>
            <a:pPr eaLnBrk="0" hangingPunct="0"/>
            <a:r>
              <a:rPr lang="en-US" sz="2400" b="0">
                <a:solidFill>
                  <a:srgbClr val="FF3300"/>
                </a:solidFill>
              </a:rPr>
              <a:t>Quá trình giải bài toán trên máy tính </a:t>
            </a:r>
          </a:p>
        </p:txBody>
      </p:sp>
      <p:sp>
        <p:nvSpPr>
          <p:cNvPr id="235551" name="AutoShape 31"/>
          <p:cNvSpPr>
            <a:spLocks noChangeArrowheads="1"/>
          </p:cNvSpPr>
          <p:nvPr/>
        </p:nvSpPr>
        <p:spPr bwMode="auto">
          <a:xfrm>
            <a:off x="381000" y="1371600"/>
            <a:ext cx="762000" cy="685800"/>
          </a:xfrm>
          <a:prstGeom prst="star8">
            <a:avLst>
              <a:gd name="adj" fmla="val 38250"/>
            </a:avLst>
          </a:prstGeom>
          <a:gradFill rotWithShape="1">
            <a:gsLst>
              <a:gs pos="0">
                <a:schemeClr val="bg1"/>
              </a:gs>
              <a:gs pos="100000">
                <a:srgbClr val="FFADFF"/>
              </a:gs>
            </a:gsLst>
            <a:path path="shape">
              <a:fillToRect l="50000" t="50000" r="50000" b="50000"/>
            </a:path>
          </a:gradFill>
          <a:ln w="9525">
            <a:solidFill>
              <a:schemeClr val="tx1"/>
            </a:solidFill>
            <a:miter lim="800000"/>
            <a:headEnd/>
            <a:tailEnd/>
          </a:ln>
        </p:spPr>
        <p:txBody>
          <a:bodyPr wrap="none" anchor="ctr"/>
          <a:lstStyle/>
          <a:p>
            <a:pPr algn="ctr"/>
            <a:r>
              <a:rPr lang="en-US" sz="2000">
                <a:solidFill>
                  <a:srgbClr val="0000FF"/>
                </a:solidFill>
              </a:rPr>
              <a:t>1</a:t>
            </a:r>
          </a:p>
        </p:txBody>
      </p:sp>
      <p:sp>
        <p:nvSpPr>
          <p:cNvPr id="235552" name="AutoShape 32"/>
          <p:cNvSpPr>
            <a:spLocks noChangeArrowheads="1"/>
          </p:cNvSpPr>
          <p:nvPr/>
        </p:nvSpPr>
        <p:spPr bwMode="auto">
          <a:xfrm>
            <a:off x="381000" y="2895600"/>
            <a:ext cx="762000" cy="685800"/>
          </a:xfrm>
          <a:prstGeom prst="star8">
            <a:avLst>
              <a:gd name="adj" fmla="val 38250"/>
            </a:avLst>
          </a:prstGeom>
          <a:gradFill rotWithShape="1">
            <a:gsLst>
              <a:gs pos="0">
                <a:schemeClr val="bg1"/>
              </a:gs>
              <a:gs pos="100000">
                <a:srgbClr val="FFADFF"/>
              </a:gs>
            </a:gsLst>
            <a:path path="shape">
              <a:fillToRect l="50000" t="50000" r="50000" b="50000"/>
            </a:path>
          </a:gradFill>
          <a:ln w="9525">
            <a:solidFill>
              <a:schemeClr val="tx1"/>
            </a:solidFill>
            <a:miter lim="800000"/>
            <a:headEnd/>
            <a:tailEnd/>
          </a:ln>
        </p:spPr>
        <p:txBody>
          <a:bodyPr wrap="none" anchor="ctr"/>
          <a:lstStyle/>
          <a:p>
            <a:pPr algn="ctr"/>
            <a:r>
              <a:rPr lang="en-US" sz="2000">
                <a:solidFill>
                  <a:srgbClr val="0000FF"/>
                </a:solidFill>
              </a:rPr>
              <a:t>2</a:t>
            </a:r>
          </a:p>
        </p:txBody>
      </p:sp>
      <p:sp>
        <p:nvSpPr>
          <p:cNvPr id="235553" name="AutoShape 33"/>
          <p:cNvSpPr>
            <a:spLocks noChangeArrowheads="1"/>
          </p:cNvSpPr>
          <p:nvPr/>
        </p:nvSpPr>
        <p:spPr bwMode="auto">
          <a:xfrm>
            <a:off x="381000" y="4495800"/>
            <a:ext cx="762000" cy="685800"/>
          </a:xfrm>
          <a:prstGeom prst="star8">
            <a:avLst>
              <a:gd name="adj" fmla="val 38250"/>
            </a:avLst>
          </a:prstGeom>
          <a:gradFill rotWithShape="1">
            <a:gsLst>
              <a:gs pos="0">
                <a:schemeClr val="bg1"/>
              </a:gs>
              <a:gs pos="100000">
                <a:srgbClr val="FFADFF"/>
              </a:gs>
            </a:gsLst>
            <a:path path="shape">
              <a:fillToRect l="50000" t="50000" r="50000" b="50000"/>
            </a:path>
          </a:gradFill>
          <a:ln w="9525">
            <a:solidFill>
              <a:schemeClr val="tx1"/>
            </a:solidFill>
            <a:miter lim="800000"/>
            <a:headEnd/>
            <a:tailEnd/>
          </a:ln>
        </p:spPr>
        <p:txBody>
          <a:bodyPr wrap="none" anchor="ctr"/>
          <a:lstStyle/>
          <a:p>
            <a:pPr algn="ctr"/>
            <a:r>
              <a:rPr lang="en-US" sz="2000">
                <a:solidFill>
                  <a:srgbClr val="0000FF"/>
                </a:solidFill>
              </a:rPr>
              <a:t>3</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35551"/>
                                        </p:tgtEl>
                                        <p:attrNameLst>
                                          <p:attrName>style.visibility</p:attrName>
                                        </p:attrNameLst>
                                      </p:cBhvr>
                                      <p:to>
                                        <p:strVal val="visible"/>
                                      </p:to>
                                    </p:set>
                                    <p:animEffect transition="in" filter="slide(fromBottom)">
                                      <p:cBhvr>
                                        <p:cTn id="7" dur="1000"/>
                                        <p:tgtEl>
                                          <p:spTgt spid="235551"/>
                                        </p:tgtEl>
                                      </p:cBhvr>
                                    </p:animEffect>
                                  </p:childTnLst>
                                </p:cTn>
                              </p:par>
                            </p:childTnLst>
                          </p:cTn>
                        </p:par>
                        <p:par>
                          <p:cTn id="8" fill="hold">
                            <p:stCondLst>
                              <p:cond delay="10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235538"/>
                                        </p:tgtEl>
                                        <p:attrNameLst>
                                          <p:attrName>style.visibility</p:attrName>
                                        </p:attrNameLst>
                                      </p:cBhvr>
                                      <p:to>
                                        <p:strVal val="visible"/>
                                      </p:to>
                                    </p:set>
                                    <p:anim calcmode="discrete" valueType="clr">
                                      <p:cBhvr override="childStyle">
                                        <p:cTn id="11" dur="80"/>
                                        <p:tgtEl>
                                          <p:spTgt spid="235538"/>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235538"/>
                                        </p:tgtEl>
                                        <p:attrNameLst>
                                          <p:attrName>fillcolor</p:attrName>
                                        </p:attrNameLst>
                                      </p:cBhvr>
                                      <p:tavLst>
                                        <p:tav tm="0">
                                          <p:val>
                                            <p:clrVal>
                                              <a:schemeClr val="accent2"/>
                                            </p:clrVal>
                                          </p:val>
                                        </p:tav>
                                        <p:tav tm="50000">
                                          <p:val>
                                            <p:clrVal>
                                              <a:schemeClr val="hlink"/>
                                            </p:clrVal>
                                          </p:val>
                                        </p:tav>
                                      </p:tavLst>
                                    </p:anim>
                                    <p:set>
                                      <p:cBhvr>
                                        <p:cTn id="13" dur="80"/>
                                        <p:tgtEl>
                                          <p:spTgt spid="235538"/>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235552"/>
                                        </p:tgtEl>
                                        <p:attrNameLst>
                                          <p:attrName>style.visibility</p:attrName>
                                        </p:attrNameLst>
                                      </p:cBhvr>
                                      <p:to>
                                        <p:strVal val="visible"/>
                                      </p:to>
                                    </p:set>
                                    <p:animEffect transition="in" filter="slide(fromBottom)">
                                      <p:cBhvr>
                                        <p:cTn id="18" dur="1000"/>
                                        <p:tgtEl>
                                          <p:spTgt spid="235552"/>
                                        </p:tgtEl>
                                      </p:cBhvr>
                                    </p:animEffect>
                                  </p:childTnLst>
                                </p:cTn>
                              </p:par>
                            </p:childTnLst>
                          </p:cTn>
                        </p:par>
                        <p:par>
                          <p:cTn id="19" fill="hold">
                            <p:stCondLst>
                              <p:cond delay="1000"/>
                            </p:stCondLst>
                            <p:childTnLst>
                              <p:par>
                                <p:cTn id="20" presetID="27" presetClass="entr" presetSubtype="0" fill="hold" grpId="0" nodeType="afterEffect">
                                  <p:stCondLst>
                                    <p:cond delay="0"/>
                                  </p:stCondLst>
                                  <p:iterate type="lt">
                                    <p:tmPct val="50000"/>
                                  </p:iterate>
                                  <p:childTnLst>
                                    <p:set>
                                      <p:cBhvr>
                                        <p:cTn id="21" dur="1" fill="hold">
                                          <p:stCondLst>
                                            <p:cond delay="0"/>
                                          </p:stCondLst>
                                        </p:cTn>
                                        <p:tgtEl>
                                          <p:spTgt spid="235540"/>
                                        </p:tgtEl>
                                        <p:attrNameLst>
                                          <p:attrName>style.visibility</p:attrName>
                                        </p:attrNameLst>
                                      </p:cBhvr>
                                      <p:to>
                                        <p:strVal val="visible"/>
                                      </p:to>
                                    </p:set>
                                    <p:anim calcmode="discrete" valueType="clr">
                                      <p:cBhvr override="childStyle">
                                        <p:cTn id="22" dur="80"/>
                                        <p:tgtEl>
                                          <p:spTgt spid="235540"/>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235540"/>
                                        </p:tgtEl>
                                        <p:attrNameLst>
                                          <p:attrName>fillcolor</p:attrName>
                                        </p:attrNameLst>
                                      </p:cBhvr>
                                      <p:tavLst>
                                        <p:tav tm="0">
                                          <p:val>
                                            <p:clrVal>
                                              <a:schemeClr val="accent2"/>
                                            </p:clrVal>
                                          </p:val>
                                        </p:tav>
                                        <p:tav tm="50000">
                                          <p:val>
                                            <p:clrVal>
                                              <a:schemeClr val="hlink"/>
                                            </p:clrVal>
                                          </p:val>
                                        </p:tav>
                                      </p:tavLst>
                                    </p:anim>
                                    <p:set>
                                      <p:cBhvr>
                                        <p:cTn id="24" dur="80"/>
                                        <p:tgtEl>
                                          <p:spTgt spid="235540"/>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235553"/>
                                        </p:tgtEl>
                                        <p:attrNameLst>
                                          <p:attrName>style.visibility</p:attrName>
                                        </p:attrNameLst>
                                      </p:cBhvr>
                                      <p:to>
                                        <p:strVal val="visible"/>
                                      </p:to>
                                    </p:set>
                                    <p:animEffect transition="in" filter="slide(fromBottom)">
                                      <p:cBhvr>
                                        <p:cTn id="29" dur="1000"/>
                                        <p:tgtEl>
                                          <p:spTgt spid="235553"/>
                                        </p:tgtEl>
                                      </p:cBhvr>
                                    </p:animEffect>
                                  </p:childTnLst>
                                </p:cTn>
                              </p:par>
                            </p:childTnLst>
                          </p:cTn>
                        </p:par>
                        <p:par>
                          <p:cTn id="30" fill="hold">
                            <p:stCondLst>
                              <p:cond delay="1000"/>
                            </p:stCondLst>
                            <p:childTnLst>
                              <p:par>
                                <p:cTn id="31" presetID="27" presetClass="entr" presetSubtype="0" fill="hold" grpId="0" nodeType="afterEffect">
                                  <p:stCondLst>
                                    <p:cond delay="0"/>
                                  </p:stCondLst>
                                  <p:iterate type="lt">
                                    <p:tmPct val="50000"/>
                                  </p:iterate>
                                  <p:childTnLst>
                                    <p:set>
                                      <p:cBhvr>
                                        <p:cTn id="32" dur="1" fill="hold">
                                          <p:stCondLst>
                                            <p:cond delay="0"/>
                                          </p:stCondLst>
                                        </p:cTn>
                                        <p:tgtEl>
                                          <p:spTgt spid="235543"/>
                                        </p:tgtEl>
                                        <p:attrNameLst>
                                          <p:attrName>style.visibility</p:attrName>
                                        </p:attrNameLst>
                                      </p:cBhvr>
                                      <p:to>
                                        <p:strVal val="visible"/>
                                      </p:to>
                                    </p:set>
                                    <p:anim calcmode="discrete" valueType="clr">
                                      <p:cBhvr override="childStyle">
                                        <p:cTn id="33" dur="80"/>
                                        <p:tgtEl>
                                          <p:spTgt spid="235543"/>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235543"/>
                                        </p:tgtEl>
                                        <p:attrNameLst>
                                          <p:attrName>fillcolor</p:attrName>
                                        </p:attrNameLst>
                                      </p:cBhvr>
                                      <p:tavLst>
                                        <p:tav tm="0">
                                          <p:val>
                                            <p:clrVal>
                                              <a:schemeClr val="accent2"/>
                                            </p:clrVal>
                                          </p:val>
                                        </p:tav>
                                        <p:tav tm="50000">
                                          <p:val>
                                            <p:clrVal>
                                              <a:schemeClr val="hlink"/>
                                            </p:clrVal>
                                          </p:val>
                                        </p:tav>
                                      </p:tavLst>
                                    </p:anim>
                                    <p:set>
                                      <p:cBhvr>
                                        <p:cTn id="35" dur="80"/>
                                        <p:tgtEl>
                                          <p:spTgt spid="2355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8" grpId="0"/>
      <p:bldP spid="235540" grpId="0"/>
      <p:bldP spid="235543" grpId="0"/>
      <p:bldP spid="235551" grpId="0" animBg="1"/>
      <p:bldP spid="235552" grpId="0" animBg="1"/>
      <p:bldP spid="23555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74" name="AutoShape 22"/>
          <p:cNvSpPr>
            <a:spLocks noChangeArrowheads="1"/>
          </p:cNvSpPr>
          <p:nvPr/>
        </p:nvSpPr>
        <p:spPr bwMode="auto">
          <a:xfrm>
            <a:off x="228600" y="838200"/>
            <a:ext cx="762000" cy="685800"/>
          </a:xfrm>
          <a:prstGeom prst="star8">
            <a:avLst>
              <a:gd name="adj" fmla="val 38250"/>
            </a:avLst>
          </a:prstGeom>
          <a:gradFill rotWithShape="1">
            <a:gsLst>
              <a:gs pos="0">
                <a:schemeClr val="bg1"/>
              </a:gs>
              <a:gs pos="100000">
                <a:srgbClr val="FF66FF"/>
              </a:gs>
            </a:gsLst>
            <a:path path="shape">
              <a:fillToRect l="50000" t="50000" r="50000" b="50000"/>
            </a:path>
          </a:gradFill>
          <a:ln w="9525">
            <a:solidFill>
              <a:schemeClr val="tx1"/>
            </a:solidFill>
            <a:miter lim="800000"/>
            <a:headEnd/>
            <a:tailEnd/>
          </a:ln>
        </p:spPr>
        <p:txBody>
          <a:bodyPr wrap="none" anchor="ctr"/>
          <a:lstStyle/>
          <a:p>
            <a:pPr algn="ctr"/>
            <a:r>
              <a:rPr lang="en-US" sz="1600"/>
              <a:t>VD1</a:t>
            </a:r>
          </a:p>
        </p:txBody>
      </p:sp>
      <p:sp>
        <p:nvSpPr>
          <p:cNvPr id="177176" name="AutoShape 24"/>
          <p:cNvSpPr>
            <a:spLocks noChangeArrowheads="1"/>
          </p:cNvSpPr>
          <p:nvPr/>
        </p:nvSpPr>
        <p:spPr bwMode="auto">
          <a:xfrm rot="10800000">
            <a:off x="5715000" y="3048000"/>
            <a:ext cx="2667000" cy="1409700"/>
          </a:xfrm>
          <a:prstGeom prst="wedgeRoundRectCallout">
            <a:avLst>
              <a:gd name="adj1" fmla="val -48755"/>
              <a:gd name="adj2" fmla="val -96736"/>
              <a:gd name="adj3" fmla="val 16667"/>
            </a:avLst>
          </a:prstGeom>
          <a:gradFill rotWithShape="1">
            <a:gsLst>
              <a:gs pos="0">
                <a:schemeClr val="bg1"/>
              </a:gs>
              <a:gs pos="100000">
                <a:srgbClr val="FFADFF"/>
              </a:gs>
            </a:gsLst>
            <a:path path="rect">
              <a:fillToRect l="50000" t="50000" r="50000" b="50000"/>
            </a:path>
          </a:gradFill>
          <a:ln w="38100" cmpd="dbl">
            <a:solidFill>
              <a:schemeClr val="bg1"/>
            </a:solidFill>
            <a:miter lim="800000"/>
            <a:headEnd/>
            <a:tailEnd/>
          </a:ln>
        </p:spPr>
        <p:txBody>
          <a:bodyPr rot="10800000"/>
          <a:lstStyle/>
          <a:p>
            <a:pPr algn="ctr"/>
            <a:r>
              <a:rPr lang="en-US" sz="2000" b="0"/>
              <a:t>Các b</a:t>
            </a:r>
            <a:r>
              <a:rPr lang="vi-VN" sz="2000" b="0"/>
              <a:t>ư</a:t>
            </a:r>
            <a:r>
              <a:rPr lang="en-US" sz="2000" b="0"/>
              <a:t>ớc thực hiện </a:t>
            </a:r>
            <a:r>
              <a:rPr lang="vi-VN" sz="2000" b="0"/>
              <a:t>đ</a:t>
            </a:r>
            <a:r>
              <a:rPr lang="en-US" sz="2000" b="0"/>
              <a:t>ể pha trà mời khách ntn nhỉ ?</a:t>
            </a:r>
          </a:p>
          <a:p>
            <a:pPr algn="ctr"/>
            <a:endParaRPr lang="en-US" sz="2000" b="0"/>
          </a:p>
        </p:txBody>
      </p:sp>
      <p:pic>
        <p:nvPicPr>
          <p:cNvPr id="177177" name="Picture 25" descr="felix"/>
          <p:cNvPicPr>
            <a:picLocks noChangeAspect="1" noChangeArrowheads="1" noCrop="1"/>
          </p:cNvPicPr>
          <p:nvPr/>
        </p:nvPicPr>
        <p:blipFill>
          <a:blip r:embed="rId2"/>
          <a:srcRect/>
          <a:stretch>
            <a:fillRect/>
          </a:stretch>
        </p:blipFill>
        <p:spPr bwMode="auto">
          <a:xfrm>
            <a:off x="6680200" y="5105400"/>
            <a:ext cx="2057400" cy="952500"/>
          </a:xfrm>
          <a:prstGeom prst="rect">
            <a:avLst/>
          </a:prstGeom>
          <a:noFill/>
          <a:ln w="9525">
            <a:noFill/>
            <a:miter lim="800000"/>
            <a:headEnd/>
            <a:tailEnd/>
          </a:ln>
        </p:spPr>
      </p:pic>
      <p:pic>
        <p:nvPicPr>
          <p:cNvPr id="177178" name="Picture 26" descr="lollipop[1]"/>
          <p:cNvPicPr>
            <a:picLocks noChangeAspect="1" noChangeArrowheads="1" noCrop="1"/>
          </p:cNvPicPr>
          <p:nvPr/>
        </p:nvPicPr>
        <p:blipFill>
          <a:blip r:embed="rId3"/>
          <a:srcRect/>
          <a:stretch>
            <a:fillRect/>
          </a:stretch>
        </p:blipFill>
        <p:spPr bwMode="auto">
          <a:xfrm>
            <a:off x="6832600" y="5943600"/>
            <a:ext cx="2082800" cy="203200"/>
          </a:xfrm>
          <a:prstGeom prst="rect">
            <a:avLst/>
          </a:prstGeom>
          <a:noFill/>
          <a:ln w="9525">
            <a:noFill/>
            <a:miter lim="800000"/>
            <a:headEnd/>
            <a:tailEnd/>
          </a:ln>
        </p:spPr>
      </p:pic>
      <p:sp>
        <p:nvSpPr>
          <p:cNvPr id="11270" name="Text Box 28"/>
          <p:cNvSpPr txBox="1">
            <a:spLocks noChangeArrowheads="1"/>
          </p:cNvSpPr>
          <p:nvPr/>
        </p:nvSpPr>
        <p:spPr bwMode="auto">
          <a:xfrm>
            <a:off x="1371600" y="3886200"/>
            <a:ext cx="3276600" cy="338138"/>
          </a:xfrm>
          <a:prstGeom prst="rect">
            <a:avLst/>
          </a:prstGeom>
          <a:noFill/>
          <a:ln w="9525">
            <a:noFill/>
            <a:miter lim="800000"/>
            <a:headEnd/>
            <a:tailEnd/>
          </a:ln>
        </p:spPr>
        <p:txBody>
          <a:bodyPr>
            <a:spAutoFit/>
          </a:bodyPr>
          <a:lstStyle/>
          <a:p>
            <a:pPr>
              <a:spcBef>
                <a:spcPct val="50000"/>
              </a:spcBef>
            </a:pPr>
            <a:endParaRPr lang="en-US" sz="1600" b="0"/>
          </a:p>
        </p:txBody>
      </p:sp>
      <p:sp>
        <p:nvSpPr>
          <p:cNvPr id="177181" name="Text Box 29"/>
          <p:cNvSpPr txBox="1">
            <a:spLocks noChangeArrowheads="1"/>
          </p:cNvSpPr>
          <p:nvPr/>
        </p:nvSpPr>
        <p:spPr bwMode="auto">
          <a:xfrm>
            <a:off x="838200" y="3276600"/>
            <a:ext cx="6534150" cy="400050"/>
          </a:xfrm>
          <a:prstGeom prst="rect">
            <a:avLst/>
          </a:prstGeom>
          <a:noFill/>
          <a:ln w="9525">
            <a:noFill/>
            <a:miter lim="800000"/>
            <a:headEnd/>
            <a:tailEnd/>
          </a:ln>
        </p:spPr>
        <p:txBody>
          <a:bodyPr>
            <a:spAutoFit/>
          </a:bodyPr>
          <a:lstStyle/>
          <a:p>
            <a:r>
              <a:rPr lang="en-US" sz="2000" b="0">
                <a:solidFill>
                  <a:srgbClr val="0000FF"/>
                </a:solidFill>
              </a:rPr>
              <a:t>B</a:t>
            </a:r>
            <a:r>
              <a:rPr lang="vi-VN" sz="2000" b="0">
                <a:solidFill>
                  <a:srgbClr val="0000FF"/>
                </a:solidFill>
              </a:rPr>
              <a:t>ư</a:t>
            </a:r>
            <a:r>
              <a:rPr lang="en-US" sz="2000" b="0">
                <a:solidFill>
                  <a:srgbClr val="0000FF"/>
                </a:solidFill>
              </a:rPr>
              <a:t>ớc 1:</a:t>
            </a:r>
            <a:r>
              <a:rPr lang="en-US" sz="2000" b="0"/>
              <a:t> </a:t>
            </a:r>
            <a:r>
              <a:rPr lang="en-US" sz="2000"/>
              <a:t>Tráng ấm chén bằng n</a:t>
            </a:r>
            <a:r>
              <a:rPr lang="vi-VN" sz="2000"/>
              <a:t>ư</a:t>
            </a:r>
            <a:r>
              <a:rPr lang="en-US" sz="2000"/>
              <a:t>ớc sôi;</a:t>
            </a:r>
          </a:p>
        </p:txBody>
      </p:sp>
      <p:sp>
        <p:nvSpPr>
          <p:cNvPr id="177182" name="Text Box 30"/>
          <p:cNvSpPr txBox="1">
            <a:spLocks noChangeArrowheads="1"/>
          </p:cNvSpPr>
          <p:nvPr/>
        </p:nvSpPr>
        <p:spPr bwMode="auto">
          <a:xfrm>
            <a:off x="838200" y="3886200"/>
            <a:ext cx="5638800" cy="400050"/>
          </a:xfrm>
          <a:prstGeom prst="rect">
            <a:avLst/>
          </a:prstGeom>
          <a:noFill/>
          <a:ln w="9525">
            <a:noFill/>
            <a:miter lim="800000"/>
            <a:headEnd/>
            <a:tailEnd/>
          </a:ln>
        </p:spPr>
        <p:txBody>
          <a:bodyPr>
            <a:spAutoFit/>
          </a:bodyPr>
          <a:lstStyle/>
          <a:p>
            <a:r>
              <a:rPr lang="en-US" sz="2000" b="0">
                <a:solidFill>
                  <a:srgbClr val="0000FF"/>
                </a:solidFill>
              </a:rPr>
              <a:t>B</a:t>
            </a:r>
            <a:r>
              <a:rPr lang="vi-VN" sz="2000" b="0">
                <a:solidFill>
                  <a:srgbClr val="0000FF"/>
                </a:solidFill>
              </a:rPr>
              <a:t>ư</a:t>
            </a:r>
            <a:r>
              <a:rPr lang="en-US" sz="2000" b="0">
                <a:solidFill>
                  <a:srgbClr val="0000FF"/>
                </a:solidFill>
              </a:rPr>
              <a:t>ớc 2:</a:t>
            </a:r>
            <a:r>
              <a:rPr lang="en-US" sz="2000" b="0"/>
              <a:t> </a:t>
            </a:r>
            <a:r>
              <a:rPr lang="en-US" sz="2000"/>
              <a:t>Cho một nhúm trà vào ấm;</a:t>
            </a:r>
          </a:p>
        </p:txBody>
      </p:sp>
      <p:sp>
        <p:nvSpPr>
          <p:cNvPr id="177183" name="Text Box 31"/>
          <p:cNvSpPr txBox="1">
            <a:spLocks noChangeArrowheads="1"/>
          </p:cNvSpPr>
          <p:nvPr/>
        </p:nvSpPr>
        <p:spPr bwMode="auto">
          <a:xfrm>
            <a:off x="762000" y="4495800"/>
            <a:ext cx="5638800" cy="400050"/>
          </a:xfrm>
          <a:prstGeom prst="rect">
            <a:avLst/>
          </a:prstGeom>
          <a:noFill/>
          <a:ln w="9525">
            <a:noFill/>
            <a:miter lim="800000"/>
            <a:headEnd/>
            <a:tailEnd/>
          </a:ln>
        </p:spPr>
        <p:txBody>
          <a:bodyPr>
            <a:spAutoFit/>
          </a:bodyPr>
          <a:lstStyle/>
          <a:p>
            <a:r>
              <a:rPr lang="en-US" sz="2000" b="0"/>
              <a:t> </a:t>
            </a:r>
            <a:r>
              <a:rPr lang="en-US" sz="2000" b="0">
                <a:solidFill>
                  <a:srgbClr val="0000FF"/>
                </a:solidFill>
              </a:rPr>
              <a:t>B</a:t>
            </a:r>
            <a:r>
              <a:rPr lang="vi-VN" sz="2000" b="0">
                <a:solidFill>
                  <a:srgbClr val="0000FF"/>
                </a:solidFill>
              </a:rPr>
              <a:t>ư</a:t>
            </a:r>
            <a:r>
              <a:rPr lang="en-US" sz="2000" b="0">
                <a:solidFill>
                  <a:srgbClr val="0000FF"/>
                </a:solidFill>
              </a:rPr>
              <a:t>ớc 3:</a:t>
            </a:r>
            <a:r>
              <a:rPr lang="en-US" sz="2000" b="0"/>
              <a:t> </a:t>
            </a:r>
            <a:r>
              <a:rPr lang="en-US" sz="2000"/>
              <a:t>Tráng trà;</a:t>
            </a:r>
          </a:p>
        </p:txBody>
      </p:sp>
      <p:sp>
        <p:nvSpPr>
          <p:cNvPr id="177186" name="Text Box 34"/>
          <p:cNvSpPr txBox="1">
            <a:spLocks noChangeArrowheads="1"/>
          </p:cNvSpPr>
          <p:nvPr/>
        </p:nvSpPr>
        <p:spPr bwMode="auto">
          <a:xfrm>
            <a:off x="762000" y="5086350"/>
            <a:ext cx="8229600" cy="400050"/>
          </a:xfrm>
          <a:prstGeom prst="rect">
            <a:avLst/>
          </a:prstGeom>
          <a:noFill/>
          <a:ln w="9525">
            <a:noFill/>
            <a:miter lim="800000"/>
            <a:headEnd/>
            <a:tailEnd/>
          </a:ln>
        </p:spPr>
        <p:txBody>
          <a:bodyPr>
            <a:spAutoFit/>
          </a:bodyPr>
          <a:lstStyle/>
          <a:p>
            <a:r>
              <a:rPr lang="en-US" sz="2000" b="0">
                <a:solidFill>
                  <a:srgbClr val="0000FF"/>
                </a:solidFill>
              </a:rPr>
              <a:t> B</a:t>
            </a:r>
            <a:r>
              <a:rPr lang="vi-VN" sz="2000" b="0">
                <a:solidFill>
                  <a:srgbClr val="0000FF"/>
                </a:solidFill>
              </a:rPr>
              <a:t>ư</a:t>
            </a:r>
            <a:r>
              <a:rPr lang="en-US" sz="2000" b="0">
                <a:solidFill>
                  <a:srgbClr val="0000FF"/>
                </a:solidFill>
              </a:rPr>
              <a:t>ớc 4:</a:t>
            </a:r>
            <a:r>
              <a:rPr lang="en-US" sz="2000" b="0"/>
              <a:t> </a:t>
            </a:r>
            <a:r>
              <a:rPr lang="en-US" sz="2000"/>
              <a:t>Rót n</a:t>
            </a:r>
            <a:r>
              <a:rPr lang="vi-VN" sz="2000"/>
              <a:t>ư</a:t>
            </a:r>
            <a:r>
              <a:rPr lang="en-US" sz="2000"/>
              <a:t>ớc sôi vào ấm và </a:t>
            </a:r>
            <a:r>
              <a:rPr lang="vi-VN" sz="2000"/>
              <a:t>đ</a:t>
            </a:r>
            <a:r>
              <a:rPr lang="en-US" sz="2000"/>
              <a:t>ợi trong 3 – 4 phút;</a:t>
            </a:r>
          </a:p>
        </p:txBody>
      </p:sp>
      <p:sp>
        <p:nvSpPr>
          <p:cNvPr id="177187" name="Text Box 35"/>
          <p:cNvSpPr txBox="1">
            <a:spLocks noChangeArrowheads="1"/>
          </p:cNvSpPr>
          <p:nvPr/>
        </p:nvSpPr>
        <p:spPr bwMode="auto">
          <a:xfrm>
            <a:off x="762000" y="5715000"/>
            <a:ext cx="7086600" cy="400050"/>
          </a:xfrm>
          <a:prstGeom prst="rect">
            <a:avLst/>
          </a:prstGeom>
          <a:noFill/>
          <a:ln w="9525">
            <a:noFill/>
            <a:miter lim="800000"/>
            <a:headEnd/>
            <a:tailEnd/>
          </a:ln>
        </p:spPr>
        <p:txBody>
          <a:bodyPr>
            <a:spAutoFit/>
          </a:bodyPr>
          <a:lstStyle/>
          <a:p>
            <a:r>
              <a:rPr lang="en-US" sz="2000" b="0">
                <a:solidFill>
                  <a:srgbClr val="0000FF"/>
                </a:solidFill>
              </a:rPr>
              <a:t> B</a:t>
            </a:r>
            <a:r>
              <a:rPr lang="vi-VN" sz="2000" b="0">
                <a:solidFill>
                  <a:srgbClr val="0000FF"/>
                </a:solidFill>
              </a:rPr>
              <a:t>ư</a:t>
            </a:r>
            <a:r>
              <a:rPr lang="en-US" sz="2000" b="0">
                <a:solidFill>
                  <a:srgbClr val="0000FF"/>
                </a:solidFill>
              </a:rPr>
              <a:t>ớc 5:</a:t>
            </a:r>
            <a:r>
              <a:rPr lang="en-US" sz="2000" b="0"/>
              <a:t> </a:t>
            </a:r>
            <a:r>
              <a:rPr lang="en-US" sz="2000"/>
              <a:t>Rót trà ra chén </a:t>
            </a:r>
            <a:r>
              <a:rPr lang="vi-VN" sz="2000"/>
              <a:t>đ</a:t>
            </a:r>
            <a:r>
              <a:rPr lang="en-US" sz="2000"/>
              <a:t>ể mời khách;</a:t>
            </a:r>
          </a:p>
        </p:txBody>
      </p:sp>
      <p:pic>
        <p:nvPicPr>
          <p:cNvPr id="11276" name="Picture 36" descr="9"/>
          <p:cNvPicPr>
            <a:picLocks noChangeAspect="1" noChangeArrowheads="1"/>
          </p:cNvPicPr>
          <p:nvPr/>
        </p:nvPicPr>
        <p:blipFill>
          <a:blip r:embed="rId4"/>
          <a:srcRect/>
          <a:stretch>
            <a:fillRect/>
          </a:stretch>
        </p:blipFill>
        <p:spPr bwMode="auto">
          <a:xfrm>
            <a:off x="0" y="0"/>
            <a:ext cx="9144000" cy="609600"/>
          </a:xfrm>
          <a:prstGeom prst="rect">
            <a:avLst/>
          </a:prstGeom>
          <a:noFill/>
          <a:ln w="9525">
            <a:noFill/>
            <a:miter lim="800000"/>
            <a:headEnd/>
            <a:tailEnd/>
          </a:ln>
        </p:spPr>
      </p:pic>
      <p:pic>
        <p:nvPicPr>
          <p:cNvPr id="11277" name="Picture 37" descr="9"/>
          <p:cNvPicPr>
            <a:picLocks noChangeAspect="1" noChangeArrowheads="1"/>
          </p:cNvPicPr>
          <p:nvPr/>
        </p:nvPicPr>
        <p:blipFill>
          <a:blip r:embed="rId5"/>
          <a:srcRect/>
          <a:stretch>
            <a:fillRect/>
          </a:stretch>
        </p:blipFill>
        <p:spPr bwMode="auto">
          <a:xfrm>
            <a:off x="0" y="6477000"/>
            <a:ext cx="9144000" cy="381000"/>
          </a:xfrm>
          <a:prstGeom prst="rect">
            <a:avLst/>
          </a:prstGeom>
          <a:noFill/>
          <a:ln w="9525">
            <a:noFill/>
            <a:miter lim="800000"/>
            <a:headEnd/>
            <a:tailEnd/>
          </a:ln>
        </p:spPr>
      </p:pic>
      <p:sp>
        <p:nvSpPr>
          <p:cNvPr id="11278" name="Rectangle 38"/>
          <p:cNvSpPr>
            <a:spLocks noChangeArrowheads="1"/>
          </p:cNvSpPr>
          <p:nvPr/>
        </p:nvSpPr>
        <p:spPr bwMode="auto">
          <a:xfrm>
            <a:off x="304800" y="0"/>
            <a:ext cx="7848600" cy="461963"/>
          </a:xfrm>
          <a:prstGeom prst="rect">
            <a:avLst/>
          </a:prstGeom>
          <a:noFill/>
          <a:ln w="9525">
            <a:noFill/>
            <a:miter lim="800000"/>
            <a:headEnd/>
            <a:tailEnd/>
          </a:ln>
        </p:spPr>
        <p:txBody>
          <a:bodyPr>
            <a:spAutoFit/>
          </a:bodyPr>
          <a:lstStyle/>
          <a:p>
            <a:pPr eaLnBrk="0" hangingPunct="0"/>
            <a:r>
              <a:rPr lang="en-US" sz="2400" b="0">
                <a:solidFill>
                  <a:srgbClr val="FF3300"/>
                </a:solidFill>
              </a:rPr>
              <a:t>3. Thuật toán và mô tả thuật toán</a:t>
            </a:r>
          </a:p>
        </p:txBody>
      </p:sp>
      <p:sp>
        <p:nvSpPr>
          <p:cNvPr id="177191" name="Text Box 39"/>
          <p:cNvSpPr txBox="1">
            <a:spLocks noChangeArrowheads="1"/>
          </p:cNvSpPr>
          <p:nvPr/>
        </p:nvSpPr>
        <p:spPr bwMode="auto">
          <a:xfrm>
            <a:off x="1143000" y="990600"/>
            <a:ext cx="5715000" cy="400050"/>
          </a:xfrm>
          <a:prstGeom prst="rect">
            <a:avLst/>
          </a:prstGeom>
          <a:noFill/>
          <a:ln w="9525">
            <a:noFill/>
            <a:miter lim="800000"/>
            <a:headEnd/>
            <a:tailEnd/>
          </a:ln>
        </p:spPr>
        <p:txBody>
          <a:bodyPr>
            <a:spAutoFit/>
          </a:bodyPr>
          <a:lstStyle/>
          <a:p>
            <a:pPr>
              <a:spcBef>
                <a:spcPct val="50000"/>
              </a:spcBef>
            </a:pPr>
            <a:r>
              <a:rPr lang="en-US" sz="2000">
                <a:solidFill>
                  <a:srgbClr val="0000FF"/>
                </a:solidFill>
              </a:rPr>
              <a:t>Thuật toán pha trà mời khách</a:t>
            </a:r>
          </a:p>
        </p:txBody>
      </p:sp>
      <p:sp>
        <p:nvSpPr>
          <p:cNvPr id="177192" name="Text Box 40"/>
          <p:cNvSpPr txBox="1">
            <a:spLocks noChangeArrowheads="1"/>
          </p:cNvSpPr>
          <p:nvPr/>
        </p:nvSpPr>
        <p:spPr bwMode="auto">
          <a:xfrm>
            <a:off x="1295400" y="1676400"/>
            <a:ext cx="5105400" cy="461963"/>
          </a:xfrm>
          <a:prstGeom prst="rect">
            <a:avLst/>
          </a:prstGeom>
          <a:noFill/>
          <a:ln w="9525">
            <a:noFill/>
            <a:miter lim="800000"/>
            <a:headEnd/>
            <a:tailEnd/>
          </a:ln>
        </p:spPr>
        <p:txBody>
          <a:bodyPr>
            <a:spAutoFit/>
          </a:bodyPr>
          <a:lstStyle/>
          <a:p>
            <a:pPr algn="just"/>
            <a:r>
              <a:rPr lang="en-US" sz="2400" b="0"/>
              <a:t> </a:t>
            </a:r>
            <a:r>
              <a:rPr lang="en-US" sz="2400" b="0">
                <a:solidFill>
                  <a:srgbClr val="FF3300"/>
                </a:solidFill>
              </a:rPr>
              <a:t>Input: </a:t>
            </a:r>
            <a:r>
              <a:rPr lang="en-US" sz="2400"/>
              <a:t>Trà, n</a:t>
            </a:r>
            <a:r>
              <a:rPr lang="vi-VN" sz="2400"/>
              <a:t>ư</a:t>
            </a:r>
            <a:r>
              <a:rPr lang="en-US" sz="2400"/>
              <a:t>ớc sôi, ấm và chén</a:t>
            </a:r>
          </a:p>
        </p:txBody>
      </p:sp>
      <p:sp>
        <p:nvSpPr>
          <p:cNvPr id="177193" name="Text Box 41"/>
          <p:cNvSpPr txBox="1">
            <a:spLocks noChangeArrowheads="1"/>
          </p:cNvSpPr>
          <p:nvPr/>
        </p:nvSpPr>
        <p:spPr bwMode="auto">
          <a:xfrm>
            <a:off x="1295400" y="2178050"/>
            <a:ext cx="6248400" cy="461963"/>
          </a:xfrm>
          <a:prstGeom prst="rect">
            <a:avLst/>
          </a:prstGeom>
          <a:noFill/>
          <a:ln w="9525">
            <a:noFill/>
            <a:miter lim="800000"/>
            <a:headEnd/>
            <a:tailEnd/>
          </a:ln>
        </p:spPr>
        <p:txBody>
          <a:bodyPr>
            <a:spAutoFit/>
          </a:bodyPr>
          <a:lstStyle/>
          <a:p>
            <a:pPr algn="just"/>
            <a:r>
              <a:rPr lang="en-US" sz="2400" b="0"/>
              <a:t> </a:t>
            </a:r>
            <a:r>
              <a:rPr lang="en-US" sz="2400" b="0">
                <a:solidFill>
                  <a:srgbClr val="FF3300"/>
                </a:solidFill>
              </a:rPr>
              <a:t>Output: </a:t>
            </a:r>
            <a:r>
              <a:rPr lang="en-US" sz="2400"/>
              <a:t>Chén trà </a:t>
            </a:r>
            <a:r>
              <a:rPr lang="vi-VN" sz="2400"/>
              <a:t>đ</a:t>
            </a:r>
            <a:r>
              <a:rPr lang="en-US" sz="2400"/>
              <a:t>ã pha </a:t>
            </a:r>
            <a:r>
              <a:rPr lang="vi-VN" sz="2400"/>
              <a:t>đ</a:t>
            </a:r>
            <a:r>
              <a:rPr lang="en-US" sz="2400"/>
              <a:t>ể mời khách</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71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7" presetClass="entr" presetSubtype="0" fill="hold" grpId="0" nodeType="clickEffect">
                                  <p:stCondLst>
                                    <p:cond delay="0"/>
                                  </p:stCondLst>
                                  <p:iterate type="lt">
                                    <p:tmPct val="50000"/>
                                  </p:iterate>
                                  <p:childTnLst>
                                    <p:set>
                                      <p:cBhvr>
                                        <p:cTn id="10" dur="1" fill="hold">
                                          <p:stCondLst>
                                            <p:cond delay="0"/>
                                          </p:stCondLst>
                                        </p:cTn>
                                        <p:tgtEl>
                                          <p:spTgt spid="177191"/>
                                        </p:tgtEl>
                                        <p:attrNameLst>
                                          <p:attrName>style.visibility</p:attrName>
                                        </p:attrNameLst>
                                      </p:cBhvr>
                                      <p:to>
                                        <p:strVal val="visible"/>
                                      </p:to>
                                    </p:set>
                                    <p:anim calcmode="discrete" valueType="clr">
                                      <p:cBhvr override="childStyle">
                                        <p:cTn id="11" dur="80"/>
                                        <p:tgtEl>
                                          <p:spTgt spid="177191"/>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177191"/>
                                        </p:tgtEl>
                                        <p:attrNameLst>
                                          <p:attrName>fillcolor</p:attrName>
                                        </p:attrNameLst>
                                      </p:cBhvr>
                                      <p:tavLst>
                                        <p:tav tm="0">
                                          <p:val>
                                            <p:clrVal>
                                              <a:schemeClr val="accent2"/>
                                            </p:clrVal>
                                          </p:val>
                                        </p:tav>
                                        <p:tav tm="50000">
                                          <p:val>
                                            <p:clrVal>
                                              <a:schemeClr val="hlink"/>
                                            </p:clrVal>
                                          </p:val>
                                        </p:tav>
                                      </p:tavLst>
                                    </p:anim>
                                    <p:set>
                                      <p:cBhvr>
                                        <p:cTn id="13" dur="80"/>
                                        <p:tgtEl>
                                          <p:spTgt spid="177191"/>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177192"/>
                                        </p:tgtEl>
                                        <p:attrNameLst>
                                          <p:attrName>style.visibility</p:attrName>
                                        </p:attrNameLst>
                                      </p:cBhvr>
                                      <p:to>
                                        <p:strVal val="visible"/>
                                      </p:to>
                                    </p:set>
                                    <p:anim calcmode="discrete" valueType="clr">
                                      <p:cBhvr override="childStyle">
                                        <p:cTn id="18" dur="80"/>
                                        <p:tgtEl>
                                          <p:spTgt spid="177192"/>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177192"/>
                                        </p:tgtEl>
                                        <p:attrNameLst>
                                          <p:attrName>fillcolor</p:attrName>
                                        </p:attrNameLst>
                                      </p:cBhvr>
                                      <p:tavLst>
                                        <p:tav tm="0">
                                          <p:val>
                                            <p:clrVal>
                                              <a:schemeClr val="accent2"/>
                                            </p:clrVal>
                                          </p:val>
                                        </p:tav>
                                        <p:tav tm="50000">
                                          <p:val>
                                            <p:clrVal>
                                              <a:schemeClr val="hlink"/>
                                            </p:clrVal>
                                          </p:val>
                                        </p:tav>
                                      </p:tavLst>
                                    </p:anim>
                                    <p:set>
                                      <p:cBhvr>
                                        <p:cTn id="20" dur="80"/>
                                        <p:tgtEl>
                                          <p:spTgt spid="177192"/>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27" presetClass="entr" presetSubtype="0" fill="hold" grpId="0" nodeType="clickEffect">
                                  <p:stCondLst>
                                    <p:cond delay="0"/>
                                  </p:stCondLst>
                                  <p:iterate type="lt">
                                    <p:tmPct val="50000"/>
                                  </p:iterate>
                                  <p:childTnLst>
                                    <p:set>
                                      <p:cBhvr>
                                        <p:cTn id="24" dur="1" fill="hold">
                                          <p:stCondLst>
                                            <p:cond delay="0"/>
                                          </p:stCondLst>
                                        </p:cTn>
                                        <p:tgtEl>
                                          <p:spTgt spid="177193"/>
                                        </p:tgtEl>
                                        <p:attrNameLst>
                                          <p:attrName>style.visibility</p:attrName>
                                        </p:attrNameLst>
                                      </p:cBhvr>
                                      <p:to>
                                        <p:strVal val="visible"/>
                                      </p:to>
                                    </p:set>
                                    <p:anim calcmode="discrete" valueType="clr">
                                      <p:cBhvr override="childStyle">
                                        <p:cTn id="25" dur="80"/>
                                        <p:tgtEl>
                                          <p:spTgt spid="177193"/>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77193"/>
                                        </p:tgtEl>
                                        <p:attrNameLst>
                                          <p:attrName>fillcolor</p:attrName>
                                        </p:attrNameLst>
                                      </p:cBhvr>
                                      <p:tavLst>
                                        <p:tav tm="0">
                                          <p:val>
                                            <p:clrVal>
                                              <a:schemeClr val="accent2"/>
                                            </p:clrVal>
                                          </p:val>
                                        </p:tav>
                                        <p:tav tm="50000">
                                          <p:val>
                                            <p:clrVal>
                                              <a:schemeClr val="hlink"/>
                                            </p:clrVal>
                                          </p:val>
                                        </p:tav>
                                      </p:tavLst>
                                    </p:anim>
                                    <p:set>
                                      <p:cBhvr>
                                        <p:cTn id="27" dur="80"/>
                                        <p:tgtEl>
                                          <p:spTgt spid="177193"/>
                                        </p:tgtEl>
                                        <p:attrNameLst>
                                          <p:attrName>fill.type</p:attrName>
                                        </p:attrNameLst>
                                      </p:cBhvr>
                                      <p:to>
                                        <p:strVal val="solid"/>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77178"/>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77177"/>
                                        </p:tgtEl>
                                        <p:attrNameLst>
                                          <p:attrName>style.visibility</p:attrName>
                                        </p:attrNameLst>
                                      </p:cBhvr>
                                      <p:to>
                                        <p:strVal val="visible"/>
                                      </p:to>
                                    </p:set>
                                  </p:childTnLst>
                                </p:cTn>
                              </p:par>
                            </p:childTnLst>
                          </p:cTn>
                        </p:par>
                        <p:par>
                          <p:cTn id="34" fill="hold">
                            <p:stCondLst>
                              <p:cond delay="0"/>
                            </p:stCondLst>
                            <p:childTnLst>
                              <p:par>
                                <p:cTn id="35" presetID="18" presetClass="entr" presetSubtype="3" fill="hold" grpId="0" nodeType="afterEffect">
                                  <p:stCondLst>
                                    <p:cond delay="0"/>
                                  </p:stCondLst>
                                  <p:childTnLst>
                                    <p:set>
                                      <p:cBhvr>
                                        <p:cTn id="36" dur="1" fill="hold">
                                          <p:stCondLst>
                                            <p:cond delay="0"/>
                                          </p:stCondLst>
                                        </p:cTn>
                                        <p:tgtEl>
                                          <p:spTgt spid="177176"/>
                                        </p:tgtEl>
                                        <p:attrNameLst>
                                          <p:attrName>style.visibility</p:attrName>
                                        </p:attrNameLst>
                                      </p:cBhvr>
                                      <p:to>
                                        <p:strVal val="visible"/>
                                      </p:to>
                                    </p:set>
                                    <p:animEffect transition="in" filter="strips(upRight)">
                                      <p:cBhvr>
                                        <p:cTn id="37" dur="500"/>
                                        <p:tgtEl>
                                          <p:spTgt spid="177176"/>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1" nodeType="clickEffect">
                                  <p:stCondLst>
                                    <p:cond delay="0"/>
                                  </p:stCondLst>
                                  <p:childTnLst>
                                    <p:set>
                                      <p:cBhvr>
                                        <p:cTn id="41" dur="1" fill="hold">
                                          <p:stCondLst>
                                            <p:cond delay="0"/>
                                          </p:stCondLst>
                                        </p:cTn>
                                        <p:tgtEl>
                                          <p:spTgt spid="177176"/>
                                        </p:tgtEl>
                                        <p:attrNameLst>
                                          <p:attrName>style.visibility</p:attrName>
                                        </p:attrNameLst>
                                      </p:cBhvr>
                                      <p:to>
                                        <p:strVal val="hidden"/>
                                      </p:to>
                                    </p:set>
                                  </p:childTnLst>
                                </p:cTn>
                              </p:par>
                              <p:par>
                                <p:cTn id="42" presetID="1" presetClass="exit" presetSubtype="0" fill="hold" nodeType="withEffect">
                                  <p:stCondLst>
                                    <p:cond delay="0"/>
                                  </p:stCondLst>
                                  <p:childTnLst>
                                    <p:set>
                                      <p:cBhvr>
                                        <p:cTn id="43" dur="1" fill="hold">
                                          <p:stCondLst>
                                            <p:cond delay="0"/>
                                          </p:stCondLst>
                                        </p:cTn>
                                        <p:tgtEl>
                                          <p:spTgt spid="177177"/>
                                        </p:tgtEl>
                                        <p:attrNameLst>
                                          <p:attrName>style.visibility</p:attrName>
                                        </p:attrNameLst>
                                      </p:cBhvr>
                                      <p:to>
                                        <p:strVal val="hidden"/>
                                      </p:to>
                                    </p:set>
                                  </p:childTnLst>
                                </p:cTn>
                              </p:par>
                              <p:par>
                                <p:cTn id="44" presetID="1" presetClass="exit" presetSubtype="0" fill="hold" nodeType="withEffect">
                                  <p:stCondLst>
                                    <p:cond delay="0"/>
                                  </p:stCondLst>
                                  <p:childTnLst>
                                    <p:set>
                                      <p:cBhvr>
                                        <p:cTn id="45" dur="1" fill="hold">
                                          <p:stCondLst>
                                            <p:cond delay="0"/>
                                          </p:stCondLst>
                                        </p:cTn>
                                        <p:tgtEl>
                                          <p:spTgt spid="177178"/>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8" presetClass="entr" presetSubtype="3" fill="hold" grpId="0" nodeType="clickEffect">
                                  <p:stCondLst>
                                    <p:cond delay="0"/>
                                  </p:stCondLst>
                                  <p:childTnLst>
                                    <p:set>
                                      <p:cBhvr>
                                        <p:cTn id="49" dur="1" fill="hold">
                                          <p:stCondLst>
                                            <p:cond delay="0"/>
                                          </p:stCondLst>
                                        </p:cTn>
                                        <p:tgtEl>
                                          <p:spTgt spid="177181"/>
                                        </p:tgtEl>
                                        <p:attrNameLst>
                                          <p:attrName>style.visibility</p:attrName>
                                        </p:attrNameLst>
                                      </p:cBhvr>
                                      <p:to>
                                        <p:strVal val="visible"/>
                                      </p:to>
                                    </p:set>
                                    <p:animEffect transition="in" filter="strips(upRight)">
                                      <p:cBhvr>
                                        <p:cTn id="50" dur="1000"/>
                                        <p:tgtEl>
                                          <p:spTgt spid="177181"/>
                                        </p:tgtEl>
                                      </p:cBhvr>
                                    </p:animEffect>
                                  </p:childTnLst>
                                </p:cTn>
                              </p:par>
                            </p:childTnLst>
                          </p:cTn>
                        </p:par>
                      </p:childTnLst>
                    </p:cTn>
                  </p:par>
                  <p:par>
                    <p:cTn id="51" fill="hold">
                      <p:stCondLst>
                        <p:cond delay="indefinite"/>
                      </p:stCondLst>
                      <p:childTnLst>
                        <p:par>
                          <p:cTn id="52" fill="hold">
                            <p:stCondLst>
                              <p:cond delay="0"/>
                            </p:stCondLst>
                            <p:childTnLst>
                              <p:par>
                                <p:cTn id="53" presetID="18" presetClass="entr" presetSubtype="3" fill="hold" grpId="0" nodeType="clickEffect">
                                  <p:stCondLst>
                                    <p:cond delay="0"/>
                                  </p:stCondLst>
                                  <p:childTnLst>
                                    <p:set>
                                      <p:cBhvr>
                                        <p:cTn id="54" dur="1" fill="hold">
                                          <p:stCondLst>
                                            <p:cond delay="0"/>
                                          </p:stCondLst>
                                        </p:cTn>
                                        <p:tgtEl>
                                          <p:spTgt spid="177182"/>
                                        </p:tgtEl>
                                        <p:attrNameLst>
                                          <p:attrName>style.visibility</p:attrName>
                                        </p:attrNameLst>
                                      </p:cBhvr>
                                      <p:to>
                                        <p:strVal val="visible"/>
                                      </p:to>
                                    </p:set>
                                    <p:animEffect transition="in" filter="strips(upRight)">
                                      <p:cBhvr>
                                        <p:cTn id="55" dur="1000"/>
                                        <p:tgtEl>
                                          <p:spTgt spid="177182"/>
                                        </p:tgtEl>
                                      </p:cBhvr>
                                    </p:animEffect>
                                  </p:childTnLst>
                                </p:cTn>
                              </p:par>
                            </p:childTnLst>
                          </p:cTn>
                        </p:par>
                      </p:childTnLst>
                    </p:cTn>
                  </p:par>
                  <p:par>
                    <p:cTn id="56" fill="hold">
                      <p:stCondLst>
                        <p:cond delay="indefinite"/>
                      </p:stCondLst>
                      <p:childTnLst>
                        <p:par>
                          <p:cTn id="57" fill="hold">
                            <p:stCondLst>
                              <p:cond delay="0"/>
                            </p:stCondLst>
                            <p:childTnLst>
                              <p:par>
                                <p:cTn id="58" presetID="18" presetClass="entr" presetSubtype="3" fill="hold" grpId="0" nodeType="clickEffect">
                                  <p:stCondLst>
                                    <p:cond delay="0"/>
                                  </p:stCondLst>
                                  <p:childTnLst>
                                    <p:set>
                                      <p:cBhvr>
                                        <p:cTn id="59" dur="1" fill="hold">
                                          <p:stCondLst>
                                            <p:cond delay="0"/>
                                          </p:stCondLst>
                                        </p:cTn>
                                        <p:tgtEl>
                                          <p:spTgt spid="177183"/>
                                        </p:tgtEl>
                                        <p:attrNameLst>
                                          <p:attrName>style.visibility</p:attrName>
                                        </p:attrNameLst>
                                      </p:cBhvr>
                                      <p:to>
                                        <p:strVal val="visible"/>
                                      </p:to>
                                    </p:set>
                                    <p:animEffect transition="in" filter="strips(upRight)">
                                      <p:cBhvr>
                                        <p:cTn id="60" dur="1000"/>
                                        <p:tgtEl>
                                          <p:spTgt spid="177183"/>
                                        </p:tgtEl>
                                      </p:cBhvr>
                                    </p:animEffect>
                                  </p:childTnLst>
                                </p:cTn>
                              </p:par>
                            </p:childTnLst>
                          </p:cTn>
                        </p:par>
                      </p:childTnLst>
                    </p:cTn>
                  </p:par>
                  <p:par>
                    <p:cTn id="61" fill="hold">
                      <p:stCondLst>
                        <p:cond delay="indefinite"/>
                      </p:stCondLst>
                      <p:childTnLst>
                        <p:par>
                          <p:cTn id="62" fill="hold">
                            <p:stCondLst>
                              <p:cond delay="0"/>
                            </p:stCondLst>
                            <p:childTnLst>
                              <p:par>
                                <p:cTn id="63" presetID="18" presetClass="entr" presetSubtype="3" fill="hold" grpId="0" nodeType="clickEffect">
                                  <p:stCondLst>
                                    <p:cond delay="0"/>
                                  </p:stCondLst>
                                  <p:childTnLst>
                                    <p:set>
                                      <p:cBhvr>
                                        <p:cTn id="64" dur="1" fill="hold">
                                          <p:stCondLst>
                                            <p:cond delay="0"/>
                                          </p:stCondLst>
                                        </p:cTn>
                                        <p:tgtEl>
                                          <p:spTgt spid="177186"/>
                                        </p:tgtEl>
                                        <p:attrNameLst>
                                          <p:attrName>style.visibility</p:attrName>
                                        </p:attrNameLst>
                                      </p:cBhvr>
                                      <p:to>
                                        <p:strVal val="visible"/>
                                      </p:to>
                                    </p:set>
                                    <p:animEffect transition="in" filter="strips(upRight)">
                                      <p:cBhvr>
                                        <p:cTn id="65" dur="1000"/>
                                        <p:tgtEl>
                                          <p:spTgt spid="177186"/>
                                        </p:tgtEl>
                                      </p:cBhvr>
                                    </p:animEffect>
                                  </p:childTnLst>
                                </p:cTn>
                              </p:par>
                            </p:childTnLst>
                          </p:cTn>
                        </p:par>
                      </p:childTnLst>
                    </p:cTn>
                  </p:par>
                  <p:par>
                    <p:cTn id="66" fill="hold">
                      <p:stCondLst>
                        <p:cond delay="indefinite"/>
                      </p:stCondLst>
                      <p:childTnLst>
                        <p:par>
                          <p:cTn id="67" fill="hold">
                            <p:stCondLst>
                              <p:cond delay="0"/>
                            </p:stCondLst>
                            <p:childTnLst>
                              <p:par>
                                <p:cTn id="68" presetID="18" presetClass="entr" presetSubtype="3" fill="hold" nodeType="clickEffect">
                                  <p:stCondLst>
                                    <p:cond delay="0"/>
                                  </p:stCondLst>
                                  <p:childTnLst>
                                    <p:set>
                                      <p:cBhvr>
                                        <p:cTn id="69" dur="1" fill="hold">
                                          <p:stCondLst>
                                            <p:cond delay="0"/>
                                          </p:stCondLst>
                                        </p:cTn>
                                        <p:tgtEl>
                                          <p:spTgt spid="177187">
                                            <p:txEl>
                                              <p:pRg st="0" end="0"/>
                                            </p:txEl>
                                          </p:spTgt>
                                        </p:tgtEl>
                                        <p:attrNameLst>
                                          <p:attrName>style.visibility</p:attrName>
                                        </p:attrNameLst>
                                      </p:cBhvr>
                                      <p:to>
                                        <p:strVal val="visible"/>
                                      </p:to>
                                    </p:set>
                                    <p:animEffect transition="in" filter="strips(upRight)">
                                      <p:cBhvr>
                                        <p:cTn id="70" dur="1000"/>
                                        <p:tgtEl>
                                          <p:spTgt spid="17718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74" grpId="0" animBg="1"/>
      <p:bldP spid="177176" grpId="0" animBg="1"/>
      <p:bldP spid="177176" grpId="1" animBg="1"/>
      <p:bldP spid="177181" grpId="0"/>
      <p:bldP spid="177182" grpId="0"/>
      <p:bldP spid="177183" grpId="0"/>
      <p:bldP spid="177186" grpId="0"/>
      <p:bldP spid="177191" grpId="0"/>
      <p:bldP spid="177192" grpId="0"/>
      <p:bldP spid="17719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5"/>
          <p:cNvSpPr>
            <a:spLocks noChangeArrowheads="1"/>
          </p:cNvSpPr>
          <p:nvPr/>
        </p:nvSpPr>
        <p:spPr bwMode="auto">
          <a:xfrm>
            <a:off x="1219200" y="0"/>
            <a:ext cx="6629400" cy="914400"/>
          </a:xfrm>
          <a:prstGeom prst="rect">
            <a:avLst/>
          </a:prstGeom>
          <a:gradFill rotWithShape="1">
            <a:gsLst>
              <a:gs pos="0">
                <a:schemeClr val="bg1"/>
              </a:gs>
              <a:gs pos="100000">
                <a:srgbClr val="F0F8A6"/>
              </a:gs>
            </a:gsLst>
            <a:path path="shape">
              <a:fillToRect l="50000" t="50000" r="50000" b="50000"/>
            </a:path>
          </a:gradFill>
          <a:ln w="9525">
            <a:noFill/>
            <a:miter lim="800000"/>
            <a:headEnd/>
            <a:tailEnd/>
          </a:ln>
        </p:spPr>
        <p:txBody>
          <a:bodyPr wrap="none" anchor="ctr"/>
          <a:lstStyle/>
          <a:p>
            <a:endParaRPr lang="en-US"/>
          </a:p>
        </p:txBody>
      </p:sp>
      <p:sp>
        <p:nvSpPr>
          <p:cNvPr id="241668" name="Rectangle 4"/>
          <p:cNvSpPr>
            <a:spLocks noChangeArrowheads="1"/>
          </p:cNvSpPr>
          <p:nvPr/>
        </p:nvSpPr>
        <p:spPr bwMode="auto">
          <a:xfrm>
            <a:off x="1524000" y="1387475"/>
            <a:ext cx="7010400" cy="830263"/>
          </a:xfrm>
          <a:prstGeom prst="rect">
            <a:avLst/>
          </a:prstGeom>
          <a:noFill/>
          <a:ln w="9525">
            <a:noFill/>
            <a:miter lim="800000"/>
            <a:headEnd/>
            <a:tailEnd/>
          </a:ln>
        </p:spPr>
        <p:txBody>
          <a:bodyPr anchor="ctr">
            <a:spAutoFit/>
          </a:bodyPr>
          <a:lstStyle/>
          <a:p>
            <a:pPr algn="just"/>
            <a:r>
              <a:rPr lang="en-US" sz="2400" i="1"/>
              <a:t>           </a:t>
            </a:r>
            <a:r>
              <a:rPr lang="it-IT" sz="2400" b="0">
                <a:solidFill>
                  <a:srgbClr val="0000FF"/>
                </a:solidFill>
              </a:rPr>
              <a:t>INPUT:</a:t>
            </a:r>
            <a:r>
              <a:rPr lang="it-IT" sz="2400" b="0">
                <a:solidFill>
                  <a:srgbClr val="FF3300"/>
                </a:solidFill>
              </a:rPr>
              <a:t>    Trứng, dầu </a:t>
            </a:r>
            <a:r>
              <a:rPr lang="vi-VN" sz="2400" b="0">
                <a:solidFill>
                  <a:srgbClr val="FF3300"/>
                </a:solidFill>
              </a:rPr>
              <a:t>ă</a:t>
            </a:r>
            <a:r>
              <a:rPr lang="it-IT" sz="2400" b="0">
                <a:solidFill>
                  <a:srgbClr val="FF3300"/>
                </a:solidFill>
              </a:rPr>
              <a:t>n, muối và hành.</a:t>
            </a:r>
            <a:endParaRPr lang="en-US" sz="2400" b="0">
              <a:solidFill>
                <a:srgbClr val="FF3300"/>
              </a:solidFill>
            </a:endParaRPr>
          </a:p>
          <a:p>
            <a:pPr lvl="2" algn="just"/>
            <a:r>
              <a:rPr lang="en-US" sz="2400" b="0">
                <a:solidFill>
                  <a:srgbClr val="0000FF"/>
                </a:solidFill>
              </a:rPr>
              <a:t>OUTPUT:</a:t>
            </a:r>
            <a:r>
              <a:rPr lang="en-US" sz="2400" b="0">
                <a:solidFill>
                  <a:srgbClr val="FF3300"/>
                </a:solidFill>
              </a:rPr>
              <a:t>  Trứng tráng.</a:t>
            </a:r>
          </a:p>
        </p:txBody>
      </p:sp>
      <p:pic>
        <p:nvPicPr>
          <p:cNvPr id="12292" name="Picture 5" descr="trung2"/>
          <p:cNvPicPr>
            <a:picLocks noChangeAspect="1" noChangeArrowheads="1"/>
          </p:cNvPicPr>
          <p:nvPr/>
        </p:nvPicPr>
        <p:blipFill>
          <a:blip r:embed="rId2"/>
          <a:srcRect/>
          <a:stretch>
            <a:fillRect/>
          </a:stretch>
        </p:blipFill>
        <p:spPr bwMode="auto">
          <a:xfrm>
            <a:off x="0" y="5710238"/>
            <a:ext cx="1143000" cy="911225"/>
          </a:xfrm>
          <a:prstGeom prst="rect">
            <a:avLst/>
          </a:prstGeom>
          <a:noFill/>
          <a:ln w="9525">
            <a:noFill/>
            <a:miter lim="800000"/>
            <a:headEnd/>
            <a:tailEnd/>
          </a:ln>
        </p:spPr>
      </p:pic>
      <p:pic>
        <p:nvPicPr>
          <p:cNvPr id="12293" name="Picture 6" descr="trung1"/>
          <p:cNvPicPr>
            <a:picLocks noChangeAspect="1" noChangeArrowheads="1"/>
          </p:cNvPicPr>
          <p:nvPr/>
        </p:nvPicPr>
        <p:blipFill>
          <a:blip r:embed="rId3"/>
          <a:srcRect/>
          <a:stretch>
            <a:fillRect/>
          </a:stretch>
        </p:blipFill>
        <p:spPr bwMode="auto">
          <a:xfrm>
            <a:off x="0" y="3082925"/>
            <a:ext cx="1143000" cy="858838"/>
          </a:xfrm>
          <a:prstGeom prst="rect">
            <a:avLst/>
          </a:prstGeom>
          <a:noFill/>
          <a:ln w="9525">
            <a:noFill/>
            <a:miter lim="800000"/>
            <a:headEnd/>
            <a:tailEnd/>
          </a:ln>
        </p:spPr>
      </p:pic>
      <p:pic>
        <p:nvPicPr>
          <p:cNvPr id="12294" name="Picture 7" descr="trung0"/>
          <p:cNvPicPr>
            <a:picLocks noChangeAspect="1" noChangeArrowheads="1"/>
          </p:cNvPicPr>
          <p:nvPr/>
        </p:nvPicPr>
        <p:blipFill>
          <a:blip r:embed="rId4"/>
          <a:srcRect/>
          <a:stretch>
            <a:fillRect/>
          </a:stretch>
        </p:blipFill>
        <p:spPr bwMode="auto">
          <a:xfrm>
            <a:off x="0" y="2057400"/>
            <a:ext cx="1181100" cy="963613"/>
          </a:xfrm>
          <a:prstGeom prst="rect">
            <a:avLst/>
          </a:prstGeom>
          <a:noFill/>
          <a:ln w="9525">
            <a:noFill/>
            <a:miter lim="800000"/>
            <a:headEnd/>
            <a:tailEnd/>
          </a:ln>
        </p:spPr>
      </p:pic>
      <p:pic>
        <p:nvPicPr>
          <p:cNvPr id="12295" name="Picture 8" descr="trung3"/>
          <p:cNvPicPr>
            <a:picLocks noChangeAspect="1" noChangeArrowheads="1"/>
          </p:cNvPicPr>
          <p:nvPr/>
        </p:nvPicPr>
        <p:blipFill>
          <a:blip r:embed="rId5"/>
          <a:srcRect/>
          <a:stretch>
            <a:fillRect/>
          </a:stretch>
        </p:blipFill>
        <p:spPr bwMode="auto">
          <a:xfrm>
            <a:off x="0" y="3963988"/>
            <a:ext cx="1143000" cy="914400"/>
          </a:xfrm>
          <a:prstGeom prst="rect">
            <a:avLst/>
          </a:prstGeom>
          <a:noFill/>
          <a:ln w="9525">
            <a:noFill/>
            <a:miter lim="800000"/>
            <a:headEnd/>
            <a:tailEnd/>
          </a:ln>
        </p:spPr>
      </p:pic>
      <p:pic>
        <p:nvPicPr>
          <p:cNvPr id="12296" name="Picture 9" descr="trung3"/>
          <p:cNvPicPr>
            <a:picLocks noChangeAspect="1" noChangeArrowheads="1"/>
          </p:cNvPicPr>
          <p:nvPr/>
        </p:nvPicPr>
        <p:blipFill>
          <a:blip r:embed="rId5"/>
          <a:srcRect/>
          <a:stretch>
            <a:fillRect/>
          </a:stretch>
        </p:blipFill>
        <p:spPr bwMode="auto">
          <a:xfrm>
            <a:off x="0" y="4802188"/>
            <a:ext cx="1143000" cy="914400"/>
          </a:xfrm>
          <a:prstGeom prst="rect">
            <a:avLst/>
          </a:prstGeom>
          <a:noFill/>
          <a:ln w="9525">
            <a:noFill/>
            <a:miter lim="800000"/>
            <a:headEnd/>
            <a:tailEnd/>
          </a:ln>
        </p:spPr>
      </p:pic>
      <p:pic>
        <p:nvPicPr>
          <p:cNvPr id="12297" name="Picture 10" descr="dia"/>
          <p:cNvPicPr>
            <a:picLocks noChangeAspect="1" noChangeArrowheads="1"/>
          </p:cNvPicPr>
          <p:nvPr/>
        </p:nvPicPr>
        <p:blipFill>
          <a:blip r:embed="rId6"/>
          <a:srcRect/>
          <a:stretch>
            <a:fillRect/>
          </a:stretch>
        </p:blipFill>
        <p:spPr bwMode="auto">
          <a:xfrm>
            <a:off x="7848600" y="0"/>
            <a:ext cx="1295400" cy="935038"/>
          </a:xfrm>
          <a:prstGeom prst="rect">
            <a:avLst/>
          </a:prstGeom>
          <a:noFill/>
          <a:ln w="9525">
            <a:noFill/>
            <a:miter lim="800000"/>
            <a:headEnd/>
            <a:tailEnd/>
          </a:ln>
        </p:spPr>
      </p:pic>
      <p:pic>
        <p:nvPicPr>
          <p:cNvPr id="12298" name="Picture 11" descr="trung6"/>
          <p:cNvPicPr>
            <a:picLocks noChangeAspect="1" noChangeArrowheads="1"/>
          </p:cNvPicPr>
          <p:nvPr/>
        </p:nvPicPr>
        <p:blipFill>
          <a:blip r:embed="rId7"/>
          <a:srcRect/>
          <a:stretch>
            <a:fillRect/>
          </a:stretch>
        </p:blipFill>
        <p:spPr bwMode="auto">
          <a:xfrm>
            <a:off x="0" y="0"/>
            <a:ext cx="1219200" cy="914400"/>
          </a:xfrm>
          <a:prstGeom prst="rect">
            <a:avLst/>
          </a:prstGeom>
          <a:noFill/>
          <a:ln w="9525">
            <a:noFill/>
            <a:miter lim="800000"/>
            <a:headEnd/>
            <a:tailEnd/>
          </a:ln>
        </p:spPr>
      </p:pic>
      <p:pic>
        <p:nvPicPr>
          <p:cNvPr id="12299" name="Picture 12" descr="dau an"/>
          <p:cNvPicPr>
            <a:picLocks noChangeAspect="1" noChangeArrowheads="1"/>
          </p:cNvPicPr>
          <p:nvPr/>
        </p:nvPicPr>
        <p:blipFill>
          <a:blip r:embed="rId8"/>
          <a:srcRect/>
          <a:stretch>
            <a:fillRect/>
          </a:stretch>
        </p:blipFill>
        <p:spPr bwMode="auto">
          <a:xfrm>
            <a:off x="0" y="914400"/>
            <a:ext cx="1219200" cy="914400"/>
          </a:xfrm>
          <a:prstGeom prst="rect">
            <a:avLst/>
          </a:prstGeom>
          <a:noFill/>
          <a:ln w="9525">
            <a:noFill/>
            <a:miter lim="800000"/>
            <a:headEnd/>
            <a:tailEnd/>
          </a:ln>
        </p:spPr>
      </p:pic>
      <p:sp>
        <p:nvSpPr>
          <p:cNvPr id="12300" name="Rectangle 14"/>
          <p:cNvSpPr>
            <a:spLocks noChangeArrowheads="1"/>
          </p:cNvSpPr>
          <p:nvPr/>
        </p:nvSpPr>
        <p:spPr bwMode="auto">
          <a:xfrm>
            <a:off x="1447800" y="238125"/>
            <a:ext cx="6526213" cy="461963"/>
          </a:xfrm>
          <a:prstGeom prst="rect">
            <a:avLst/>
          </a:prstGeom>
          <a:noFill/>
          <a:ln w="9525">
            <a:noFill/>
            <a:miter lim="800000"/>
            <a:headEnd/>
            <a:tailEnd/>
          </a:ln>
        </p:spPr>
        <p:txBody>
          <a:bodyPr wrap="none">
            <a:spAutoFit/>
          </a:bodyPr>
          <a:lstStyle/>
          <a:p>
            <a:r>
              <a:rPr lang="en-US" sz="2400" i="1"/>
              <a:t>Ví dụ 2: Thuật toán </a:t>
            </a:r>
            <a:r>
              <a:rPr lang="en-US" sz="2400"/>
              <a:t> “</a:t>
            </a:r>
            <a:r>
              <a:rPr lang="en-US" sz="2400" i="1"/>
              <a:t>Làm món trứng tráng</a:t>
            </a:r>
            <a:r>
              <a:rPr lang="en-US" sz="2400"/>
              <a:t>”</a:t>
            </a:r>
          </a:p>
        </p:txBody>
      </p:sp>
      <p:sp>
        <p:nvSpPr>
          <p:cNvPr id="241680" name="Rectangle 16"/>
          <p:cNvSpPr>
            <a:spLocks noChangeArrowheads="1"/>
          </p:cNvSpPr>
          <p:nvPr/>
        </p:nvSpPr>
        <p:spPr bwMode="auto">
          <a:xfrm>
            <a:off x="1676400" y="2428875"/>
            <a:ext cx="7010400" cy="3786188"/>
          </a:xfrm>
          <a:prstGeom prst="rect">
            <a:avLst/>
          </a:prstGeom>
          <a:noFill/>
          <a:ln w="9525">
            <a:noFill/>
            <a:miter lim="800000"/>
            <a:headEnd/>
            <a:tailEnd/>
          </a:ln>
        </p:spPr>
        <p:txBody>
          <a:bodyPr anchor="ctr">
            <a:spAutoFit/>
          </a:bodyPr>
          <a:lstStyle/>
          <a:p>
            <a:pPr algn="just">
              <a:lnSpc>
                <a:spcPct val="120000"/>
              </a:lnSpc>
            </a:pPr>
            <a:r>
              <a:rPr lang="en-US" sz="2000" i="1">
                <a:solidFill>
                  <a:srgbClr val="0000FF"/>
                </a:solidFill>
              </a:rPr>
              <a:t>B</a:t>
            </a:r>
            <a:r>
              <a:rPr lang="vi-VN" sz="2000" i="1">
                <a:solidFill>
                  <a:srgbClr val="0000FF"/>
                </a:solidFill>
              </a:rPr>
              <a:t>ư</a:t>
            </a:r>
            <a:r>
              <a:rPr lang="en-US" sz="2000" i="1">
                <a:solidFill>
                  <a:srgbClr val="0000FF"/>
                </a:solidFill>
              </a:rPr>
              <a:t>ớc 1.</a:t>
            </a:r>
            <a:r>
              <a:rPr lang="en-US" sz="2000"/>
              <a:t> Đập </a:t>
            </a:r>
            <a:r>
              <a:rPr lang="pt-BR" sz="2000"/>
              <a:t>trứng</a:t>
            </a:r>
            <a:r>
              <a:rPr lang="en-US" sz="2000"/>
              <a:t>, tách vỏ và cho trứng vào bát.</a:t>
            </a:r>
          </a:p>
          <a:p>
            <a:pPr algn="just">
              <a:lnSpc>
                <a:spcPct val="120000"/>
              </a:lnSpc>
            </a:pPr>
            <a:r>
              <a:rPr lang="en-US" sz="2000" i="1">
                <a:solidFill>
                  <a:srgbClr val="0000FF"/>
                </a:solidFill>
              </a:rPr>
              <a:t>B</a:t>
            </a:r>
            <a:r>
              <a:rPr lang="vi-VN" sz="2000" i="1">
                <a:solidFill>
                  <a:srgbClr val="0000FF"/>
                </a:solidFill>
              </a:rPr>
              <a:t>ư</a:t>
            </a:r>
            <a:r>
              <a:rPr lang="en-US" sz="2000" i="1">
                <a:solidFill>
                  <a:srgbClr val="0000FF"/>
                </a:solidFill>
              </a:rPr>
              <a:t>ớc 2</a:t>
            </a:r>
            <a:r>
              <a:rPr lang="en-US" sz="2000" i="1"/>
              <a:t>. </a:t>
            </a:r>
            <a:r>
              <a:rPr lang="en-US" sz="2000"/>
              <a:t>Cho một chút muối và hành t</a:t>
            </a:r>
            <a:r>
              <a:rPr lang="vi-VN" sz="2000"/>
              <a:t>ươ</a:t>
            </a:r>
            <a:r>
              <a:rPr lang="en-US" sz="2000"/>
              <a:t>i thái nhỏ</a:t>
            </a:r>
          </a:p>
          <a:p>
            <a:pPr algn="just">
              <a:lnSpc>
                <a:spcPct val="120000"/>
              </a:lnSpc>
            </a:pPr>
            <a:r>
              <a:rPr lang="en-US" sz="2000"/>
              <a:t>              vào bát trứng. Dùng </a:t>
            </a:r>
            <a:r>
              <a:rPr lang="vi-VN" sz="2000"/>
              <a:t>đ</a:t>
            </a:r>
            <a:r>
              <a:rPr lang="en-US" sz="2000"/>
              <a:t>ũa quấy mạnh cho</a:t>
            </a:r>
          </a:p>
          <a:p>
            <a:pPr algn="just">
              <a:lnSpc>
                <a:spcPct val="120000"/>
              </a:lnSpc>
            </a:pPr>
            <a:r>
              <a:rPr lang="en-US" sz="2000"/>
              <a:t>              </a:t>
            </a:r>
            <a:r>
              <a:rPr lang="vi-VN" sz="2000"/>
              <a:t>đ</a:t>
            </a:r>
            <a:r>
              <a:rPr lang="en-US" sz="2000"/>
              <a:t>ến khi </a:t>
            </a:r>
            <a:r>
              <a:rPr lang="vi-VN" sz="2000"/>
              <a:t>đ</a:t>
            </a:r>
            <a:r>
              <a:rPr lang="en-US" sz="2000"/>
              <a:t>ều.</a:t>
            </a:r>
          </a:p>
          <a:p>
            <a:pPr algn="just">
              <a:lnSpc>
                <a:spcPct val="120000"/>
              </a:lnSpc>
            </a:pPr>
            <a:r>
              <a:rPr lang="en-US" sz="2000" i="1">
                <a:solidFill>
                  <a:srgbClr val="0000FF"/>
                </a:solidFill>
              </a:rPr>
              <a:t>B</a:t>
            </a:r>
            <a:r>
              <a:rPr lang="vi-VN" sz="2000" i="1">
                <a:solidFill>
                  <a:srgbClr val="0000FF"/>
                </a:solidFill>
              </a:rPr>
              <a:t>ư</a:t>
            </a:r>
            <a:r>
              <a:rPr lang="en-US" sz="2000" i="1">
                <a:solidFill>
                  <a:srgbClr val="0000FF"/>
                </a:solidFill>
              </a:rPr>
              <a:t>ớc 3</a:t>
            </a:r>
            <a:r>
              <a:rPr lang="en-US" sz="2000" i="1"/>
              <a:t>.</a:t>
            </a:r>
            <a:r>
              <a:rPr lang="en-US" sz="2000"/>
              <a:t> Cho một thìa dầu </a:t>
            </a:r>
            <a:r>
              <a:rPr lang="vi-VN" sz="2000"/>
              <a:t>ă</a:t>
            </a:r>
            <a:r>
              <a:rPr lang="en-US" sz="2000"/>
              <a:t>n vào chảo, </a:t>
            </a:r>
            <a:r>
              <a:rPr lang="vi-VN" sz="2000"/>
              <a:t>đ</a:t>
            </a:r>
            <a:r>
              <a:rPr lang="en-US" sz="2000"/>
              <a:t>un nóng</a:t>
            </a:r>
          </a:p>
          <a:p>
            <a:pPr algn="just">
              <a:lnSpc>
                <a:spcPct val="120000"/>
              </a:lnSpc>
            </a:pPr>
            <a:r>
              <a:rPr lang="en-US" sz="2000"/>
              <a:t>              </a:t>
            </a:r>
            <a:r>
              <a:rPr lang="vi-VN" sz="2000"/>
              <a:t>đ</a:t>
            </a:r>
            <a:r>
              <a:rPr lang="en-US" sz="2000"/>
              <a:t>ều rồi </a:t>
            </a:r>
            <a:r>
              <a:rPr lang="vi-VN" sz="2000"/>
              <a:t>đ</a:t>
            </a:r>
            <a:r>
              <a:rPr lang="en-US" sz="2000"/>
              <a:t>ổ trứng vào. Đun tiếp trong  </a:t>
            </a:r>
          </a:p>
          <a:p>
            <a:pPr algn="just">
              <a:lnSpc>
                <a:spcPct val="120000"/>
              </a:lnSpc>
            </a:pPr>
            <a:r>
              <a:rPr lang="en-US" sz="2000"/>
              <a:t>              </a:t>
            </a:r>
            <a:r>
              <a:rPr lang="pt-BR" sz="2000"/>
              <a:t>kho</a:t>
            </a:r>
            <a:r>
              <a:rPr lang="en-US" sz="2000"/>
              <a:t>ảng 1 phút.</a:t>
            </a:r>
          </a:p>
          <a:p>
            <a:pPr algn="just">
              <a:lnSpc>
                <a:spcPct val="120000"/>
              </a:lnSpc>
            </a:pPr>
            <a:r>
              <a:rPr lang="en-US" sz="2000" i="1">
                <a:solidFill>
                  <a:srgbClr val="0000FF"/>
                </a:solidFill>
              </a:rPr>
              <a:t>B</a:t>
            </a:r>
            <a:r>
              <a:rPr lang="vi-VN" sz="2000" i="1">
                <a:solidFill>
                  <a:srgbClr val="0000FF"/>
                </a:solidFill>
              </a:rPr>
              <a:t>ư</a:t>
            </a:r>
            <a:r>
              <a:rPr lang="en-US" sz="2000" i="1">
                <a:solidFill>
                  <a:srgbClr val="0000FF"/>
                </a:solidFill>
              </a:rPr>
              <a:t>ớc 4</a:t>
            </a:r>
            <a:r>
              <a:rPr lang="en-US" sz="2000" i="1"/>
              <a:t>.</a:t>
            </a:r>
            <a:r>
              <a:rPr lang="en-US" sz="2000"/>
              <a:t> Lật </a:t>
            </a:r>
            <a:r>
              <a:rPr lang="pt-BR" sz="2000"/>
              <a:t>mặt</a:t>
            </a:r>
            <a:r>
              <a:rPr lang="en-US" sz="2000"/>
              <a:t> trên của miếng trứng úp xuống  </a:t>
            </a:r>
          </a:p>
          <a:p>
            <a:pPr algn="just">
              <a:lnSpc>
                <a:spcPct val="120000"/>
              </a:lnSpc>
            </a:pPr>
            <a:r>
              <a:rPr lang="en-US" sz="2000"/>
              <a:t>              d</a:t>
            </a:r>
            <a:r>
              <a:rPr lang="vi-VN" sz="2000"/>
              <a:t>ư</a:t>
            </a:r>
            <a:r>
              <a:rPr lang="en-US" sz="2000"/>
              <a:t>ới. Đun </a:t>
            </a:r>
            <a:r>
              <a:rPr lang="it-IT" sz="2000"/>
              <a:t>tiếp trong khoảng 1 phút.</a:t>
            </a:r>
            <a:endParaRPr lang="en-US" sz="2000"/>
          </a:p>
          <a:p>
            <a:pPr algn="just">
              <a:lnSpc>
                <a:spcPct val="120000"/>
              </a:lnSpc>
            </a:pPr>
            <a:r>
              <a:rPr lang="it-IT" sz="2000" i="1">
                <a:solidFill>
                  <a:srgbClr val="0000FF"/>
                </a:solidFill>
              </a:rPr>
              <a:t>B</a:t>
            </a:r>
            <a:r>
              <a:rPr lang="vi-VN" sz="2000" i="1">
                <a:solidFill>
                  <a:srgbClr val="0000FF"/>
                </a:solidFill>
              </a:rPr>
              <a:t>ư</a:t>
            </a:r>
            <a:r>
              <a:rPr lang="it-IT" sz="2000" i="1">
                <a:solidFill>
                  <a:srgbClr val="0000FF"/>
                </a:solidFill>
              </a:rPr>
              <a:t>ớc 5</a:t>
            </a:r>
            <a:r>
              <a:rPr lang="it-IT" sz="2000" i="1"/>
              <a:t>. </a:t>
            </a:r>
            <a:r>
              <a:rPr lang="it-IT" sz="2000"/>
              <a:t>Lấy </a:t>
            </a:r>
            <a:r>
              <a:rPr lang="pt-BR" sz="2000"/>
              <a:t>trứng</a:t>
            </a:r>
            <a:r>
              <a:rPr lang="it-IT" sz="2000"/>
              <a:t> ra </a:t>
            </a:r>
            <a:r>
              <a:rPr lang="vi-VN" sz="2000"/>
              <a:t>đ</a:t>
            </a:r>
            <a:r>
              <a:rPr lang="it-IT" sz="2000"/>
              <a:t>ĩa.</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1668"/>
                                        </p:tgtEl>
                                        <p:attrNameLst>
                                          <p:attrName>style.visibility</p:attrName>
                                        </p:attrNameLst>
                                      </p:cBhvr>
                                      <p:to>
                                        <p:strVal val="visible"/>
                                      </p:to>
                                    </p:set>
                                    <p:animEffect transition="in" filter="checkerboard(across)">
                                      <p:cBhvr>
                                        <p:cTn id="7" dur="500"/>
                                        <p:tgtEl>
                                          <p:spTgt spid="24166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41680"/>
                                        </p:tgtEl>
                                        <p:attrNameLst>
                                          <p:attrName>style.visibility</p:attrName>
                                        </p:attrNameLst>
                                      </p:cBhvr>
                                      <p:to>
                                        <p:strVal val="visible"/>
                                      </p:to>
                                    </p:set>
                                    <p:animEffect transition="in" filter="checkerboard(across)">
                                      <p:cBhvr>
                                        <p:cTn id="12" dur="500"/>
                                        <p:tgtEl>
                                          <p:spTgt spid="2416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8" grpId="0"/>
      <p:bldP spid="241680" grpId="0"/>
    </p:bldLst>
  </p:timing>
</p:sld>
</file>

<file path=ppt/theme/theme1.xml><?xml version="1.0" encoding="utf-8"?>
<a:theme xmlns:a="http://schemas.openxmlformats.org/drawingml/2006/main" name="nenk8">
  <a:themeElements>
    <a:clrScheme name="nenk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enk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nenk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nk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nk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nk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nk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nk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nk8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nk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nk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nk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nk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nk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nenk8</Template>
  <TotalTime>4416</TotalTime>
  <Words>2222</Words>
  <Application>Microsoft PowerPoint</Application>
  <PresentationFormat>On-screen Show (4:3)</PresentationFormat>
  <Paragraphs>180</Paragraphs>
  <Slides>31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6" baseType="lpstr">
      <vt:lpstr>Arial</vt:lpstr>
      <vt:lpstr>Wingdings</vt:lpstr>
      <vt:lpstr>Symbol</vt:lpstr>
      <vt:lpstr>nenk8</vt:lpstr>
      <vt:lpstr>Microsoft Equation 3.0</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dc:title>
  <dc:creator>Ke toan</dc:creator>
  <cp:lastModifiedBy>CSTeam</cp:lastModifiedBy>
  <cp:revision>300</cp:revision>
  <dcterms:created xsi:type="dcterms:W3CDTF">2006-12-09T05:04:03Z</dcterms:created>
  <dcterms:modified xsi:type="dcterms:W3CDTF">2016-06-30T10:30:17Z</dcterms:modified>
</cp:coreProperties>
</file>